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90" r:id="rId2"/>
    <p:sldId id="286" r:id="rId3"/>
    <p:sldId id="287" r:id="rId4"/>
    <p:sldId id="288" r:id="rId5"/>
    <p:sldId id="289" r:id="rId6"/>
    <p:sldId id="285" r:id="rId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EDF4"/>
    <a:srgbClr val="D0D8E8"/>
    <a:srgbClr val="5C8984"/>
    <a:srgbClr val="D2C0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03" autoAdjust="0"/>
    <p:restoredTop sz="93497" autoAdjust="0"/>
  </p:normalViewPr>
  <p:slideViewPr>
    <p:cSldViewPr>
      <p:cViewPr varScale="1">
        <p:scale>
          <a:sx n="84" d="100"/>
          <a:sy n="84" d="100"/>
        </p:scale>
        <p:origin x="113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624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38475" cy="465138"/>
          </a:xfrm>
          <a:prstGeom prst="rect">
            <a:avLst/>
          </a:prstGeom>
        </p:spPr>
        <p:txBody>
          <a:bodyPr vert="horz" lIns="91427" tIns="45713" rIns="91427" bIns="45713" rtlCol="0"/>
          <a:lstStyle>
            <a:lvl1pPr algn="l">
              <a:defRPr sz="1200"/>
            </a:lvl1pPr>
          </a:lstStyle>
          <a:p>
            <a:r>
              <a:rPr lang="en-US" smtClean="0"/>
              <a:t>EPA’s Clean Power Plan: Overview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9" y="0"/>
            <a:ext cx="3038475" cy="465138"/>
          </a:xfrm>
          <a:prstGeom prst="rect">
            <a:avLst/>
          </a:prstGeom>
        </p:spPr>
        <p:txBody>
          <a:bodyPr vert="horz" lIns="91427" tIns="45713" rIns="91427" bIns="45713" rtlCol="0"/>
          <a:lstStyle>
            <a:lvl1pPr algn="r">
              <a:defRPr sz="1200"/>
            </a:lvl1pPr>
          </a:lstStyle>
          <a:p>
            <a:r>
              <a:rPr lang="en-US" smtClean="0"/>
              <a:t>9/3/2014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829675"/>
            <a:ext cx="3038475" cy="465138"/>
          </a:xfrm>
          <a:prstGeom prst="rect">
            <a:avLst/>
          </a:prstGeom>
        </p:spPr>
        <p:txBody>
          <a:bodyPr vert="horz" lIns="91427" tIns="45713" rIns="91427" bIns="4571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9" y="8829675"/>
            <a:ext cx="3038475" cy="465138"/>
          </a:xfrm>
          <a:prstGeom prst="rect">
            <a:avLst/>
          </a:prstGeom>
        </p:spPr>
        <p:txBody>
          <a:bodyPr vert="horz" lIns="91427" tIns="45713" rIns="91427" bIns="45713" rtlCol="0" anchor="b"/>
          <a:lstStyle>
            <a:lvl1pPr algn="r">
              <a:defRPr sz="1200"/>
            </a:lvl1pPr>
          </a:lstStyle>
          <a:p>
            <a:fld id="{502E3806-E3E9-4673-95DC-3D376744C4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467079"/>
      </p:ext>
    </p:extLst>
  </p:cSld>
  <p:clrMap bg1="lt1" tx1="dk1" bg2="lt2" tx2="dk2" accent1="accent1" accent2="accent2" accent3="accent3" accent4="accent4" accent5="accent5" accent6="accent6" hlink="hlink" folHlink="folHlink"/>
  <p:hf sldNum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64" tIns="46582" rIns="93164" bIns="46582" rtlCol="0"/>
          <a:lstStyle>
            <a:lvl1pPr algn="l">
              <a:defRPr sz="1200"/>
            </a:lvl1pPr>
          </a:lstStyle>
          <a:p>
            <a:r>
              <a:rPr lang="en-US" smtClean="0"/>
              <a:t>EPA’s Clean Power Plan: Overview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4" tIns="46582" rIns="93164" bIns="46582" rtlCol="0"/>
          <a:lstStyle>
            <a:lvl1pPr algn="r">
              <a:defRPr sz="1200"/>
            </a:lvl1pPr>
          </a:lstStyle>
          <a:p>
            <a:r>
              <a:rPr lang="en-US" smtClean="0"/>
              <a:t>9/3/2014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4" tIns="46582" rIns="93164" bIns="4658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64" tIns="46582" rIns="93164" bIns="4658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64" tIns="46582" rIns="93164" bIns="4658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4" tIns="46582" rIns="93164" bIns="46582" rtlCol="0" anchor="b"/>
          <a:lstStyle>
            <a:lvl1pPr algn="r">
              <a:defRPr sz="1200"/>
            </a:lvl1pPr>
          </a:lstStyle>
          <a:p>
            <a:fld id="{175A6592-8C83-4499-BAA3-3293923D98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748096"/>
      </p:ext>
    </p:extLst>
  </p:cSld>
  <p:clrMap bg1="lt1" tx1="dk1" bg2="lt2" tx2="dk2" accent1="accent1" accent2="accent2" accent3="accent3" accent4="accent4" accent5="accent5" accent6="accent6" hlink="hlink" folHlink="folHlink"/>
  <p:hf sldNum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EPA’s Clean Power Plan: Overview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9/3/2014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8928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EPA’s Clean Power Plan: Overview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9/3/2014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3752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73375"/>
            <a:ext cx="77724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95800"/>
            <a:ext cx="6400800" cy="11430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0140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A6B18-137A-4AB5-81CE-F54D5D0A90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943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066800"/>
            <a:ext cx="5111750" cy="50593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438400"/>
            <a:ext cx="3008313" cy="36877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A6B18-137A-4AB5-81CE-F54D5D0A90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777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990599"/>
            <a:ext cx="5486400" cy="37369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A6B18-137A-4AB5-81CE-F54D5D0A90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229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A6B18-137A-4AB5-81CE-F54D5D0A90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395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90600"/>
            <a:ext cx="2057400" cy="5135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90600"/>
            <a:ext cx="6019800" cy="51355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A6B18-137A-4AB5-81CE-F54D5D0A90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511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A6B18-137A-4AB5-81CE-F54D5D0A90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47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ternate 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73375"/>
            <a:ext cx="7772400" cy="1470025"/>
          </a:xfrm>
        </p:spPr>
        <p:txBody>
          <a:bodyPr/>
          <a:lstStyle>
            <a:lvl1pPr>
              <a:defRPr>
                <a:solidFill>
                  <a:srgbClr val="5C8984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95800"/>
            <a:ext cx="6400800" cy="11430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rgbClr val="5C8984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3351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438"/>
            <a:ext cx="7010400" cy="411162"/>
          </a:xfrm>
        </p:spPr>
        <p:txBody>
          <a:bodyPr>
            <a:noAutofit/>
          </a:bodyPr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10200"/>
          </a:xfrm>
        </p:spPr>
        <p:txBody>
          <a:bodyPr/>
          <a:lstStyle>
            <a:lvl1pPr marL="342900" indent="-342900">
              <a:buClr>
                <a:srgbClr val="006666"/>
              </a:buClr>
              <a:buFont typeface="Wingdings" panose="05000000000000000000" pitchFamily="2" charset="2"/>
              <a:buChar char="§"/>
              <a:defRPr/>
            </a:lvl1pPr>
            <a:lvl2pPr>
              <a:buClr>
                <a:srgbClr val="006666"/>
              </a:buClr>
              <a:defRPr/>
            </a:lvl2pPr>
            <a:lvl3pPr>
              <a:buClr>
                <a:srgbClr val="006666"/>
              </a:buClr>
              <a:defRPr/>
            </a:lvl3pPr>
            <a:lvl4pPr>
              <a:buClr>
                <a:srgbClr val="006666"/>
              </a:buClr>
              <a:defRPr/>
            </a:lvl4pPr>
            <a:lvl5pPr>
              <a:buClr>
                <a:srgbClr val="006666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7884459" y="6225208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Slide </a:t>
            </a:r>
            <a:fld id="{2ABDFF0B-969F-40B0-BEF5-7A540DF30ED3}" type="slidenum">
              <a:rPr lang="en-US" sz="1600" smtClean="0"/>
              <a:pPr/>
              <a:t>‹#›</a:t>
            </a:fld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208512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 with Green Color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3581400"/>
            <a:ext cx="9144000" cy="2209800"/>
          </a:xfrm>
          <a:prstGeom prst="rect">
            <a:avLst/>
          </a:prstGeom>
          <a:solidFill>
            <a:srgbClr val="5C89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581400"/>
            <a:ext cx="7772400" cy="82550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A6B18-137A-4AB5-81CE-F54D5D0A900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9742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 with Tan Color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3581400"/>
            <a:ext cx="9144000" cy="2209800"/>
          </a:xfrm>
          <a:prstGeom prst="rect">
            <a:avLst/>
          </a:prstGeom>
          <a:solidFill>
            <a:srgbClr val="D2C0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581400"/>
            <a:ext cx="7772400" cy="82550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A6B18-137A-4AB5-81CE-F54D5D0A900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7963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5C8984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A6B18-137A-4AB5-81CE-F54D5D0A900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3188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A6B18-137A-4AB5-81CE-F54D5D0A90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983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A6B18-137A-4AB5-81CE-F54D5D0A90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887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A6B18-137A-4AB5-81CE-F54D5D0A90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432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7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010400" cy="4111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0FF23F-AED9-49D9-8B4A-EE5A40ED719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0008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4" r:id="rId2"/>
    <p:sldLayoutId id="2147483650" r:id="rId3"/>
    <p:sldLayoutId id="2147483651" r:id="rId4"/>
    <p:sldLayoutId id="2147483663" r:id="rId5"/>
    <p:sldLayoutId id="2147483662" r:id="rId6"/>
    <p:sldLayoutId id="2147483652" r:id="rId7"/>
    <p:sldLayoutId id="2147483653" r:id="rId8"/>
    <p:sldLayoutId id="2147483661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dt="0"/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5C8984"/>
        </a:buClr>
        <a:buFont typeface="Wingdings" panose="05000000000000000000" pitchFamily="2" charset="2"/>
        <a:buChar char="§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5C8984"/>
        </a:buClr>
        <a:buSzPct val="75000"/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5C8984"/>
        </a:buClr>
        <a:buSzPct val="7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5C8984"/>
        </a:buClr>
        <a:buSzPct val="75000"/>
        <a:buFont typeface="Wingdings" panose="05000000000000000000" pitchFamily="2" charset="2"/>
        <a:buChar char="v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5C8984"/>
        </a:buClr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Regulatory Framework Options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A6B18-137A-4AB5-81CE-F54D5D0A9005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33" y="762000"/>
            <a:ext cx="8671568" cy="5665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2186896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Measures without Emission Standards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90600"/>
            <a:ext cx="4040188" cy="639762"/>
          </a:xfrm>
        </p:spPr>
        <p:txBody>
          <a:bodyPr/>
          <a:lstStyle/>
          <a:p>
            <a:r>
              <a:rPr lang="en-US" dirty="0" smtClean="0"/>
              <a:t>Pros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0362"/>
            <a:ext cx="4040188" cy="4541838"/>
          </a:xfrm>
        </p:spPr>
        <p:txBody>
          <a:bodyPr/>
          <a:lstStyle/>
          <a:p>
            <a:r>
              <a:rPr lang="en-US" dirty="0" smtClean="0"/>
              <a:t>Affected EGUs not subject to federally enforceable requirements unless backstop triggered</a:t>
            </a:r>
          </a:p>
          <a:p>
            <a:pPr lvl="1"/>
            <a:r>
              <a:rPr lang="en-US" dirty="0" smtClean="0"/>
              <a:t>Is this a benefit for the state?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990600"/>
            <a:ext cx="4041775" cy="639762"/>
          </a:xfrm>
        </p:spPr>
        <p:txBody>
          <a:bodyPr/>
          <a:lstStyle/>
          <a:p>
            <a:r>
              <a:rPr lang="en-US" dirty="0" smtClean="0"/>
              <a:t>Cons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0362"/>
            <a:ext cx="4041775" cy="454183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Projection of compliance with mass-based goals required</a:t>
            </a:r>
          </a:p>
          <a:p>
            <a:r>
              <a:rPr lang="en-US" dirty="0" smtClean="0"/>
              <a:t>Still have to comply with mass-based goals</a:t>
            </a:r>
          </a:p>
          <a:p>
            <a:r>
              <a:rPr lang="en-US" dirty="0" smtClean="0"/>
              <a:t>Have to make up shortfall if fail to comply</a:t>
            </a:r>
          </a:p>
          <a:p>
            <a:r>
              <a:rPr lang="en-US" dirty="0" smtClean="0"/>
              <a:t>Unclear how to demonstrate no leakage if adopt existing EGU-only option</a:t>
            </a:r>
          </a:p>
          <a:p>
            <a:r>
              <a:rPr lang="en-US" dirty="0" smtClean="0"/>
              <a:t>State measures have to meet EPA enforceability criteria at state level (60.5780)</a:t>
            </a:r>
          </a:p>
          <a:p>
            <a:r>
              <a:rPr lang="en-US" dirty="0" smtClean="0"/>
              <a:t>No interstate trading (nothing to trade)</a:t>
            </a:r>
          </a:p>
          <a:p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A6B18-137A-4AB5-81CE-F54D5D0A900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2193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Measures with Emission Standards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90600"/>
            <a:ext cx="4040188" cy="639762"/>
          </a:xfrm>
        </p:spPr>
        <p:txBody>
          <a:bodyPr/>
          <a:lstStyle/>
          <a:p>
            <a:r>
              <a:rPr lang="en-US" dirty="0" smtClean="0"/>
              <a:t>Pros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0362"/>
            <a:ext cx="4040188" cy="4541838"/>
          </a:xfrm>
        </p:spPr>
        <p:txBody>
          <a:bodyPr/>
          <a:lstStyle/>
          <a:p>
            <a:r>
              <a:rPr lang="en-US" dirty="0" smtClean="0"/>
              <a:t>???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990600"/>
            <a:ext cx="4041775" cy="639762"/>
          </a:xfrm>
        </p:spPr>
        <p:txBody>
          <a:bodyPr/>
          <a:lstStyle/>
          <a:p>
            <a:r>
              <a:rPr lang="en-US" dirty="0" smtClean="0"/>
              <a:t>Cons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0362"/>
            <a:ext cx="4041775" cy="454183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Projection of compliance with mass-based goals required</a:t>
            </a:r>
          </a:p>
          <a:p>
            <a:r>
              <a:rPr lang="en-US" dirty="0" smtClean="0"/>
              <a:t>Still have to comply with mass-based goals</a:t>
            </a:r>
          </a:p>
          <a:p>
            <a:r>
              <a:rPr lang="en-US" dirty="0" smtClean="0"/>
              <a:t>Have to make up shortfall if fail to comply</a:t>
            </a:r>
          </a:p>
          <a:p>
            <a:r>
              <a:rPr lang="en-US" dirty="0" smtClean="0"/>
              <a:t>Unclear how to demonstrate no leakage if adopt existing EGU-only option</a:t>
            </a:r>
          </a:p>
          <a:p>
            <a:r>
              <a:rPr lang="en-US" dirty="0" smtClean="0"/>
              <a:t>State measures have to meet EPA enforceability criteria at state level (60.5780)</a:t>
            </a:r>
          </a:p>
          <a:p>
            <a:r>
              <a:rPr lang="en-US" dirty="0" smtClean="0"/>
              <a:t>Interstate trading requires “import”/”export” accounting</a:t>
            </a:r>
          </a:p>
          <a:p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A6B18-137A-4AB5-81CE-F54D5D0A900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6384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Rate-Based with Varied Rates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90600"/>
            <a:ext cx="4040188" cy="639762"/>
          </a:xfrm>
        </p:spPr>
        <p:txBody>
          <a:bodyPr/>
          <a:lstStyle/>
          <a:p>
            <a:r>
              <a:rPr lang="en-US" dirty="0" smtClean="0"/>
              <a:t>Pros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0362"/>
            <a:ext cx="4040188" cy="4541838"/>
          </a:xfrm>
        </p:spPr>
        <p:txBody>
          <a:bodyPr/>
          <a:lstStyle/>
          <a:p>
            <a:r>
              <a:rPr lang="en-US" dirty="0" smtClean="0"/>
              <a:t>Rates can be tailored to distribute burdens of compliance more equitably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990600"/>
            <a:ext cx="4041775" cy="639762"/>
          </a:xfrm>
        </p:spPr>
        <p:txBody>
          <a:bodyPr/>
          <a:lstStyle/>
          <a:p>
            <a:r>
              <a:rPr lang="en-US" dirty="0" smtClean="0"/>
              <a:t>Cons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0362"/>
            <a:ext cx="4041775" cy="4541838"/>
          </a:xfrm>
        </p:spPr>
        <p:txBody>
          <a:bodyPr>
            <a:normAutofit/>
          </a:bodyPr>
          <a:lstStyle/>
          <a:p>
            <a:r>
              <a:rPr lang="en-US" dirty="0" smtClean="0"/>
              <a:t>Will result in protracted debate about what rate structure is equitable (similar to allocation issue)</a:t>
            </a:r>
          </a:p>
          <a:p>
            <a:r>
              <a:rPr lang="en-US" dirty="0" smtClean="0"/>
              <a:t>Projection of compliance with goal required</a:t>
            </a:r>
          </a:p>
          <a:p>
            <a:r>
              <a:rPr lang="en-US" dirty="0" smtClean="0"/>
              <a:t>Interstate trading is </a:t>
            </a:r>
            <a:r>
              <a:rPr lang="en-US" i="1" dirty="0" smtClean="0"/>
              <a:t>not allowed</a:t>
            </a:r>
            <a:endParaRPr lang="en-US" dirty="0" smtClean="0"/>
          </a:p>
          <a:p>
            <a:endParaRPr lang="en-US" i="1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A6B18-137A-4AB5-81CE-F54D5D0A900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298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Rate-Based Using State-Wide Goal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90600"/>
            <a:ext cx="4040188" cy="639762"/>
          </a:xfrm>
        </p:spPr>
        <p:txBody>
          <a:bodyPr/>
          <a:lstStyle/>
          <a:p>
            <a:r>
              <a:rPr lang="en-US" dirty="0" smtClean="0"/>
              <a:t>Pros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0362"/>
            <a:ext cx="4040188" cy="4541838"/>
          </a:xfrm>
        </p:spPr>
        <p:txBody>
          <a:bodyPr/>
          <a:lstStyle/>
          <a:p>
            <a:r>
              <a:rPr lang="en-US" dirty="0" smtClean="0"/>
              <a:t>Less stringent for NGCC</a:t>
            </a:r>
          </a:p>
          <a:p>
            <a:pPr lvl="1"/>
            <a:r>
              <a:rPr lang="en-US" dirty="0" smtClean="0"/>
              <a:t>Is this a benefit for the state?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990600"/>
            <a:ext cx="4041775" cy="639762"/>
          </a:xfrm>
        </p:spPr>
        <p:txBody>
          <a:bodyPr/>
          <a:lstStyle/>
          <a:p>
            <a:r>
              <a:rPr lang="en-US" dirty="0" smtClean="0"/>
              <a:t>Cons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0362"/>
            <a:ext cx="4041775" cy="4541838"/>
          </a:xfrm>
        </p:spPr>
        <p:txBody>
          <a:bodyPr>
            <a:normAutofit/>
          </a:bodyPr>
          <a:lstStyle/>
          <a:p>
            <a:r>
              <a:rPr lang="en-US" dirty="0" smtClean="0"/>
              <a:t>More stringent for coal-fired EGUs</a:t>
            </a:r>
          </a:p>
          <a:p>
            <a:pPr lvl="1"/>
            <a:r>
              <a:rPr lang="en-US" dirty="0" smtClean="0"/>
              <a:t>Is this a detriment for the state?</a:t>
            </a:r>
          </a:p>
          <a:p>
            <a:r>
              <a:rPr lang="en-US" dirty="0" smtClean="0"/>
              <a:t>Not trading ready; interstate trading requires multistate plan</a:t>
            </a:r>
          </a:p>
          <a:p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A6B18-137A-4AB5-81CE-F54D5D0A900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7339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/>
              <a:t>Regulatory Framework Options – Low Priorities Shaded</a:t>
            </a:r>
            <a:endParaRPr lang="en-US" sz="2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A6B18-137A-4AB5-81CE-F54D5D0A9005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33" y="762000"/>
            <a:ext cx="8671568" cy="5665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1260765" y="2743200"/>
            <a:ext cx="6664035" cy="851566"/>
          </a:xfrm>
          <a:prstGeom prst="rect">
            <a:avLst/>
          </a:prstGeom>
          <a:solidFill>
            <a:schemeClr val="tx1">
              <a:alpha val="3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260765" y="4549775"/>
            <a:ext cx="6664035" cy="851566"/>
          </a:xfrm>
          <a:prstGeom prst="rect">
            <a:avLst/>
          </a:prstGeom>
          <a:solidFill>
            <a:schemeClr val="tx1">
              <a:alpha val="3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260765" y="5527530"/>
            <a:ext cx="6664035" cy="851566"/>
          </a:xfrm>
          <a:prstGeom prst="rect">
            <a:avLst/>
          </a:prstGeom>
          <a:solidFill>
            <a:schemeClr val="tx1">
              <a:alpha val="3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51509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2" grpId="0" animBg="1"/>
      <p:bldP spid="13" grpId="0" animBg="1"/>
    </p:bldLst>
  </p:timing>
</p:sld>
</file>

<file path=ppt/theme/theme1.xml><?xml version="1.0" encoding="utf-8"?>
<a:theme xmlns:a="http://schemas.openxmlformats.org/drawingml/2006/main" name="2014-09-03 Stakeholder Presentation - 111(d) Proposal Overview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2014-09-03 Stakeholder Presentation - 111(d) Proposal Overview</Template>
  <TotalTime>6307</TotalTime>
  <Words>262</Words>
  <Application>Microsoft Office PowerPoint</Application>
  <PresentationFormat>On-screen Show (4:3)</PresentationFormat>
  <Paragraphs>48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Wingdings</vt:lpstr>
      <vt:lpstr>2014-09-03 Stakeholder Presentation - 111(d) Proposal Overview</vt:lpstr>
      <vt:lpstr>Regulatory Framework Options</vt:lpstr>
      <vt:lpstr>State Measures without Emission Standards</vt:lpstr>
      <vt:lpstr>State Measures with Emission Standards</vt:lpstr>
      <vt:lpstr>Rate-Based with Varied Rates</vt:lpstr>
      <vt:lpstr>Rate-Based Using State-Wide Goal</vt:lpstr>
      <vt:lpstr>Regulatory Framework Options – Low Priorities Shaded</vt:lpstr>
    </vt:vector>
  </TitlesOfParts>
  <Company>ADEQ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EPA’s Clean Power Plan: Overview</dc:title>
  <dc:creator>Steve Burr</dc:creator>
  <cp:lastModifiedBy>Jackie R. Caballero</cp:lastModifiedBy>
  <cp:revision>69</cp:revision>
  <cp:lastPrinted>2014-09-02T21:26:48Z</cp:lastPrinted>
  <dcterms:created xsi:type="dcterms:W3CDTF">2015-08-20T18:40:27Z</dcterms:created>
  <dcterms:modified xsi:type="dcterms:W3CDTF">2015-12-17T15:50:50Z</dcterms:modified>
</cp:coreProperties>
</file>