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9" r:id="rId2"/>
    <p:sldId id="258" r:id="rId3"/>
    <p:sldId id="285" r:id="rId4"/>
    <p:sldId id="293" r:id="rId5"/>
    <p:sldId id="289" r:id="rId6"/>
    <p:sldId id="295" r:id="rId7"/>
    <p:sldId id="299" r:id="rId8"/>
    <p:sldId id="300" r:id="rId9"/>
    <p:sldId id="303" r:id="rId10"/>
    <p:sldId id="301" r:id="rId11"/>
    <p:sldId id="302" r:id="rId12"/>
    <p:sldId id="304" r:id="rId13"/>
    <p:sldId id="309" r:id="rId14"/>
    <p:sldId id="310" r:id="rId15"/>
    <p:sldId id="291" r:id="rId16"/>
    <p:sldId id="305" r:id="rId17"/>
    <p:sldId id="296" r:id="rId18"/>
    <p:sldId id="297" r:id="rId19"/>
    <p:sldId id="298" r:id="rId20"/>
    <p:sldId id="306" r:id="rId21"/>
    <p:sldId id="312" r:id="rId22"/>
    <p:sldId id="307" r:id="rId23"/>
    <p:sldId id="314" r:id="rId24"/>
    <p:sldId id="313" r:id="rId25"/>
    <p:sldId id="311" r:id="rId26"/>
    <p:sldId id="315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5C8984"/>
    <a:srgbClr val="D2C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45" autoAdjust="0"/>
    <p:restoredTop sz="86364" autoAdjust="0"/>
  </p:normalViewPr>
  <p:slideViewPr>
    <p:cSldViewPr>
      <p:cViewPr varScale="1">
        <p:scale>
          <a:sx n="78" d="100"/>
          <a:sy n="78" d="100"/>
        </p:scale>
        <p:origin x="10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eq.lcl\fs\Shared\AQD\SIPS\SECTION\Greenhouse%20Gases%20(GHGs)\Existing%20EGU%20111d%20Standards\Stakeholder%20Meetings\Phase%203\Federal%20Plan%20Examp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eq.lcl\fs\Shared\AQD\SIPS\SECTION\Greenhouse%20Gases%20(GHGs)\Existing%20EGU%20111d%20Standards\Stakeholder%20Meetings\Phase%203\Federal%20Plan%20Examp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eq.lcl\fs\Shared\AQD\SIPS\SECTION\Greenhouse%20Gases%20(GHGs)\Existing%20EGU%20111d%20Standards\Stakeholder%20Meetings\Phase%203\Federal%20Plan%20Exampl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eq.lcl\fs\Shared\AQD\SIPS\SECTION\Greenhouse%20Gases%20(GHGs)\Existing%20EGU%20111d%20Standards\Stakeholder%20Meetings\Phase%203\Federal%20Plan%20Examp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Allocations!$A$2</c:f>
              <c:strCache>
                <c:ptCount val="1"/>
                <c:pt idx="0">
                  <c:v>Allowances (sT CO2)</c:v>
                </c:pt>
              </c:strCache>
            </c:strRef>
          </c:tx>
          <c:spPr>
            <a:pattFill prst="lgCheck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Allocations!$B$1:$D$1</c:f>
              <c:strCache>
                <c:ptCount val="3"/>
                <c:pt idx="0">
                  <c:v>Coal 1</c:v>
                </c:pt>
                <c:pt idx="1">
                  <c:v>Coal 2</c:v>
                </c:pt>
                <c:pt idx="2">
                  <c:v>Coal 3</c:v>
                </c:pt>
              </c:strCache>
            </c:strRef>
          </c:cat>
          <c:val>
            <c:numRef>
              <c:f>Allocations!$B$2:$D$2</c:f>
              <c:numCache>
                <c:formatCode>_(* #,##0_);_(* \(#,##0\);_(* "-"??_);_(@_)</c:formatCode>
                <c:ptCount val="3"/>
                <c:pt idx="0">
                  <c:v>10000000</c:v>
                </c:pt>
                <c:pt idx="1">
                  <c:v>10000000</c:v>
                </c:pt>
                <c:pt idx="2">
                  <c:v>10000000</c:v>
                </c:pt>
              </c:numCache>
            </c:numRef>
          </c:val>
        </c:ser>
        <c:ser>
          <c:idx val="1"/>
          <c:order val="1"/>
          <c:tx>
            <c:strRef>
              <c:f>Allocations!$A$3</c:f>
              <c:strCache>
                <c:ptCount val="1"/>
                <c:pt idx="0">
                  <c:v>Emissions (sT CO2)</c:v>
                </c:pt>
              </c:strCache>
            </c:strRef>
          </c:tx>
          <c:invertIfNegative val="0"/>
          <c:cat>
            <c:strRef>
              <c:f>Allocations!$B$1:$D$1</c:f>
              <c:strCache>
                <c:ptCount val="3"/>
                <c:pt idx="0">
                  <c:v>Coal 1</c:v>
                </c:pt>
                <c:pt idx="1">
                  <c:v>Coal 2</c:v>
                </c:pt>
                <c:pt idx="2">
                  <c:v>Coal 3</c:v>
                </c:pt>
              </c:strCache>
            </c:strRef>
          </c:cat>
          <c:val>
            <c:numRef>
              <c:f>Allocations!$B$3:$D$3</c:f>
              <c:numCache>
                <c:formatCode>_(* #,##0_);_(* \(#,##0\);_(* "-"??_);_(@_)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01840"/>
        <c:axId val="152326784"/>
      </c:barChart>
      <c:catAx>
        <c:axId val="7801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2326784"/>
        <c:crosses val="autoZero"/>
        <c:auto val="1"/>
        <c:lblAlgn val="ctr"/>
        <c:lblOffset val="100"/>
        <c:noMultiLvlLbl val="0"/>
      </c:catAx>
      <c:valAx>
        <c:axId val="152326784"/>
        <c:scaling>
          <c:orientation val="minMax"/>
          <c:max val="15000000"/>
          <c:min val="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7801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98878265216896"/>
          <c:y val="0.41628280839894999"/>
          <c:w val="0.238217566554181"/>
          <c:h val="5.3269671078349297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'Before Trade'!$A$2</c:f>
              <c:strCache>
                <c:ptCount val="1"/>
                <c:pt idx="0">
                  <c:v>Allowances (sT CO2)</c:v>
                </c:pt>
              </c:strCache>
            </c:strRef>
          </c:tx>
          <c:spPr>
            <a:pattFill prst="lgCheck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'Before Trade'!$B$1:$D$1</c:f>
              <c:strCache>
                <c:ptCount val="3"/>
                <c:pt idx="0">
                  <c:v>Coal 1</c:v>
                </c:pt>
                <c:pt idx="1">
                  <c:v>Coal 2</c:v>
                </c:pt>
                <c:pt idx="2">
                  <c:v>Coal 3</c:v>
                </c:pt>
              </c:strCache>
            </c:strRef>
          </c:cat>
          <c:val>
            <c:numRef>
              <c:f>'Before Trade'!$B$2:$D$2</c:f>
              <c:numCache>
                <c:formatCode>_(* #,##0_);_(* \(#,##0\);_(* "-"??_);_(@_)</c:formatCode>
                <c:ptCount val="3"/>
                <c:pt idx="0">
                  <c:v>10000000</c:v>
                </c:pt>
                <c:pt idx="1">
                  <c:v>10000000</c:v>
                </c:pt>
                <c:pt idx="2">
                  <c:v>10000000</c:v>
                </c:pt>
              </c:numCache>
            </c:numRef>
          </c:val>
        </c:ser>
        <c:ser>
          <c:idx val="1"/>
          <c:order val="1"/>
          <c:tx>
            <c:strRef>
              <c:f>'Before Trade'!$A$3</c:f>
              <c:strCache>
                <c:ptCount val="1"/>
                <c:pt idx="0">
                  <c:v>Emissions (sT CO2)</c:v>
                </c:pt>
              </c:strCache>
            </c:strRef>
          </c:tx>
          <c:invertIfNegative val="0"/>
          <c:cat>
            <c:strRef>
              <c:f>'Before Trade'!$B$1:$D$1</c:f>
              <c:strCache>
                <c:ptCount val="3"/>
                <c:pt idx="0">
                  <c:v>Coal 1</c:v>
                </c:pt>
                <c:pt idx="1">
                  <c:v>Coal 2</c:v>
                </c:pt>
                <c:pt idx="2">
                  <c:v>Coal 3</c:v>
                </c:pt>
              </c:strCache>
            </c:strRef>
          </c:cat>
          <c:val>
            <c:numRef>
              <c:f>'Before Trade'!$B$3:$D$3</c:f>
              <c:numCache>
                <c:formatCode>_(* #,##0_);_(* \(#,##0\);_(* "-"??_);_(@_)</c:formatCode>
                <c:ptCount val="3"/>
                <c:pt idx="0">
                  <c:v>7000000</c:v>
                </c:pt>
                <c:pt idx="1">
                  <c:v>15000000</c:v>
                </c:pt>
                <c:pt idx="2">
                  <c:v>8000000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360680"/>
        <c:axId val="152361064"/>
      </c:barChart>
      <c:catAx>
        <c:axId val="152360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2361064"/>
        <c:crosses val="autoZero"/>
        <c:auto val="1"/>
        <c:lblAlgn val="ctr"/>
        <c:lblOffset val="100"/>
        <c:noMultiLvlLbl val="0"/>
      </c:catAx>
      <c:valAx>
        <c:axId val="152361064"/>
        <c:scaling>
          <c:orientation val="minMax"/>
          <c:max val="15000000"/>
          <c:min val="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52360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908402074740599"/>
          <c:y val="0.41628280839894999"/>
          <c:w val="0.250122328458943"/>
          <c:h val="0.15817512394284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'First Trade'!$A$2</c:f>
              <c:strCache>
                <c:ptCount val="1"/>
                <c:pt idx="0">
                  <c:v>Allowances (sT CO2)</c:v>
                </c:pt>
              </c:strCache>
            </c:strRef>
          </c:tx>
          <c:spPr>
            <a:pattFill prst="lgCheck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'First Trade'!$B$1:$D$1</c:f>
              <c:strCache>
                <c:ptCount val="3"/>
                <c:pt idx="0">
                  <c:v>Coal 1</c:v>
                </c:pt>
                <c:pt idx="1">
                  <c:v>Coal 2</c:v>
                </c:pt>
                <c:pt idx="2">
                  <c:v>Coal 3</c:v>
                </c:pt>
              </c:strCache>
            </c:strRef>
          </c:cat>
          <c:val>
            <c:numRef>
              <c:f>'First Trade'!$B$2:$D$2</c:f>
              <c:numCache>
                <c:formatCode>_(* #,##0_);_(* \(#,##0\);_(* "-"??_);_(@_)</c:formatCode>
                <c:ptCount val="3"/>
                <c:pt idx="0">
                  <c:v>7000000</c:v>
                </c:pt>
                <c:pt idx="1">
                  <c:v>13000000</c:v>
                </c:pt>
                <c:pt idx="2">
                  <c:v>10000000</c:v>
                </c:pt>
              </c:numCache>
            </c:numRef>
          </c:val>
        </c:ser>
        <c:ser>
          <c:idx val="1"/>
          <c:order val="1"/>
          <c:tx>
            <c:strRef>
              <c:f>'First Trade'!$A$3</c:f>
              <c:strCache>
                <c:ptCount val="1"/>
                <c:pt idx="0">
                  <c:v>Emissions (sT CO2)</c:v>
                </c:pt>
              </c:strCache>
            </c:strRef>
          </c:tx>
          <c:invertIfNegative val="0"/>
          <c:cat>
            <c:strRef>
              <c:f>'First Trade'!$B$1:$D$1</c:f>
              <c:strCache>
                <c:ptCount val="3"/>
                <c:pt idx="0">
                  <c:v>Coal 1</c:v>
                </c:pt>
                <c:pt idx="1">
                  <c:v>Coal 2</c:v>
                </c:pt>
                <c:pt idx="2">
                  <c:v>Coal 3</c:v>
                </c:pt>
              </c:strCache>
            </c:strRef>
          </c:cat>
          <c:val>
            <c:numRef>
              <c:f>'First Trade'!$B$3:$D$3</c:f>
              <c:numCache>
                <c:formatCode>_(* #,##0_);_(* \(#,##0\);_(* "-"??_);_(@_)</c:formatCode>
                <c:ptCount val="3"/>
                <c:pt idx="0">
                  <c:v>7000000</c:v>
                </c:pt>
                <c:pt idx="1">
                  <c:v>15000000</c:v>
                </c:pt>
                <c:pt idx="2">
                  <c:v>8000000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294016"/>
        <c:axId val="152379048"/>
      </c:barChart>
      <c:catAx>
        <c:axId val="152294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2379048"/>
        <c:crosses val="autoZero"/>
        <c:auto val="1"/>
        <c:lblAlgn val="ctr"/>
        <c:lblOffset val="100"/>
        <c:noMultiLvlLbl val="0"/>
      </c:catAx>
      <c:valAx>
        <c:axId val="152379048"/>
        <c:scaling>
          <c:orientation val="minMax"/>
          <c:max val="15000000"/>
          <c:min val="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52294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98878265216896"/>
          <c:y val="0.41628280839894999"/>
          <c:w val="0.22234455068116499"/>
          <c:h val="0.15817512394284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'Second Trade'!$A$2</c:f>
              <c:strCache>
                <c:ptCount val="1"/>
                <c:pt idx="0">
                  <c:v>Allowances (sT CO2)</c:v>
                </c:pt>
              </c:strCache>
            </c:strRef>
          </c:tx>
          <c:spPr>
            <a:pattFill prst="lgCheck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'Second Trade'!$B$1:$D$1</c:f>
              <c:strCache>
                <c:ptCount val="3"/>
                <c:pt idx="0">
                  <c:v>Coal 1</c:v>
                </c:pt>
                <c:pt idx="1">
                  <c:v>Coal 2</c:v>
                </c:pt>
                <c:pt idx="2">
                  <c:v>Coal 3</c:v>
                </c:pt>
              </c:strCache>
            </c:strRef>
          </c:cat>
          <c:val>
            <c:numRef>
              <c:f>'Second Trade'!$B$2:$D$2</c:f>
              <c:numCache>
                <c:formatCode>_(* #,##0_);_(* \(#,##0\);_(* "-"??_);_(@_)</c:formatCode>
                <c:ptCount val="3"/>
                <c:pt idx="0">
                  <c:v>7000000</c:v>
                </c:pt>
                <c:pt idx="1">
                  <c:v>15000000</c:v>
                </c:pt>
                <c:pt idx="2">
                  <c:v>8000000</c:v>
                </c:pt>
              </c:numCache>
            </c:numRef>
          </c:val>
        </c:ser>
        <c:ser>
          <c:idx val="1"/>
          <c:order val="1"/>
          <c:tx>
            <c:strRef>
              <c:f>'Second Trade'!$A$3</c:f>
              <c:strCache>
                <c:ptCount val="1"/>
                <c:pt idx="0">
                  <c:v>Emissions (sT CO2)</c:v>
                </c:pt>
              </c:strCache>
            </c:strRef>
          </c:tx>
          <c:invertIfNegative val="0"/>
          <c:cat>
            <c:strRef>
              <c:f>'Second Trade'!$B$1:$D$1</c:f>
              <c:strCache>
                <c:ptCount val="3"/>
                <c:pt idx="0">
                  <c:v>Coal 1</c:v>
                </c:pt>
                <c:pt idx="1">
                  <c:v>Coal 2</c:v>
                </c:pt>
                <c:pt idx="2">
                  <c:v>Coal 3</c:v>
                </c:pt>
              </c:strCache>
            </c:strRef>
          </c:cat>
          <c:val>
            <c:numRef>
              <c:f>'Second Trade'!$B$3:$D$3</c:f>
              <c:numCache>
                <c:formatCode>_(* #,##0_);_(* \(#,##0\);_(* "-"??_);_(@_)</c:formatCode>
                <c:ptCount val="3"/>
                <c:pt idx="0">
                  <c:v>7000000</c:v>
                </c:pt>
                <c:pt idx="1">
                  <c:v>15000000</c:v>
                </c:pt>
                <c:pt idx="2">
                  <c:v>8000000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402808"/>
        <c:axId val="150305496"/>
      </c:barChart>
      <c:catAx>
        <c:axId val="152402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0305496"/>
        <c:crosses val="autoZero"/>
        <c:auto val="1"/>
        <c:lblAlgn val="ctr"/>
        <c:lblOffset val="100"/>
        <c:noMultiLvlLbl val="0"/>
      </c:catAx>
      <c:valAx>
        <c:axId val="150305496"/>
        <c:scaling>
          <c:orientation val="minMax"/>
          <c:max val="15000000"/>
          <c:min val="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52402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98878265216896"/>
          <c:y val="0.41628280839894999"/>
          <c:w val="0.22234455068116499"/>
          <c:h val="0.15817512394284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r>
              <a:rPr lang="en-US" smtClean="0"/>
              <a:t>9/3/2014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502E3806-E3E9-4673-95DC-3D376744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67079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r>
              <a:rPr lang="en-US" smtClean="0"/>
              <a:t>9/3/2014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175A6592-8C83-4499-BAA3-329392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48096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86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60.5815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8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60.5815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8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60.5815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8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MRR: actually use net electricity</a:t>
            </a:r>
            <a:r>
              <a:rPr lang="en-US" baseline="0" dirty="0" smtClean="0"/>
              <a:t> output in calculation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75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75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55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75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60.5815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8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60.5815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8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60.5815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8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60.5815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8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60.5815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8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60.5815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8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4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4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7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9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1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/>
          <a:lstStyle>
            <a:lvl1pPr>
              <a:defRPr>
                <a:solidFill>
                  <a:srgbClr val="5C898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5C89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5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7010400" cy="411162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>
            <a:lvl1pPr marL="342900" indent="-342900">
              <a:buClr>
                <a:srgbClr val="006666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006666"/>
              </a:buClr>
              <a:defRPr/>
            </a:lvl2pPr>
            <a:lvl3pPr>
              <a:buClr>
                <a:srgbClr val="006666"/>
              </a:buClr>
              <a:defRPr/>
            </a:lvl3pPr>
            <a:lvl4pPr>
              <a:buClr>
                <a:srgbClr val="006666"/>
              </a:buClr>
              <a:defRPr/>
            </a:lvl4pPr>
            <a:lvl5pPr>
              <a:buClr>
                <a:srgbClr val="006666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884459" y="62252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Slide </a:t>
            </a:r>
            <a:fld id="{2ABDFF0B-969F-40B0-BEF5-7A540DF30ED3}" type="slidenum">
              <a:rPr lang="en-US" sz="1600" smtClean="0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851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ith Green Colo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581400"/>
            <a:ext cx="9144000" cy="2209800"/>
          </a:xfrm>
          <a:prstGeom prst="rect">
            <a:avLst/>
          </a:prstGeom>
          <a:solidFill>
            <a:srgbClr val="5C8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81400"/>
            <a:ext cx="7772400" cy="8255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ith Tan Colo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581400"/>
            <a:ext cx="9144000" cy="2209800"/>
          </a:xfrm>
          <a:prstGeom prst="rect">
            <a:avLst/>
          </a:prstGeom>
          <a:solidFill>
            <a:srgbClr val="D2C0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81400"/>
            <a:ext cx="7772400" cy="8255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6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5C898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8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8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8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3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01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FF23F-AED9-49D9-8B4A-EE5A40ED7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0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51" r:id="rId4"/>
    <p:sldLayoutId id="2147483663" r:id="rId5"/>
    <p:sldLayoutId id="2147483662" r:id="rId6"/>
    <p:sldLayoutId id="2147483652" r:id="rId7"/>
    <p:sldLayoutId id="2147483653" r:id="rId8"/>
    <p:sldLayoutId id="2147483661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C8984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C8984"/>
        </a:buClr>
        <a:buSzPct val="75000"/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C8984"/>
        </a:buClr>
        <a:buSzPct val="7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C8984"/>
        </a:buClr>
        <a:buSzPct val="75000"/>
        <a:buFont typeface="Wingdings" panose="05000000000000000000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C8984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EPA’s Proposed Federal </a:t>
            </a:r>
            <a:r>
              <a:rPr lang="en-US" smtClean="0"/>
              <a:t>Clean Power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Steve Burr</a:t>
            </a:r>
          </a:p>
          <a:p>
            <a:r>
              <a:rPr lang="en-US" dirty="0" smtClean="0"/>
              <a:t>AQD, SIP Section</a:t>
            </a:r>
          </a:p>
          <a:p>
            <a:r>
              <a:rPr lang="en-US" dirty="0" smtClean="0"/>
              <a:t>October 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9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Mass-Based Plan: Tracking System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CPP</a:t>
            </a:r>
          </a:p>
          <a:p>
            <a:pPr lvl="1"/>
            <a:r>
              <a:rPr lang="en-US" dirty="0" smtClean="0"/>
              <a:t>Electronically record</a:t>
            </a:r>
          </a:p>
          <a:p>
            <a:pPr lvl="2"/>
            <a:r>
              <a:rPr lang="en-US" dirty="0" smtClean="0"/>
              <a:t>Allocation of allowances</a:t>
            </a:r>
          </a:p>
          <a:p>
            <a:pPr lvl="2"/>
            <a:r>
              <a:rPr lang="en-US" dirty="0" smtClean="0"/>
              <a:t>Transfers of allowances</a:t>
            </a:r>
          </a:p>
          <a:p>
            <a:pPr lvl="2"/>
            <a:r>
              <a:rPr lang="en-US" dirty="0" smtClean="0"/>
              <a:t>Surrender and retirement of allowances for compliance</a:t>
            </a:r>
          </a:p>
          <a:p>
            <a:pPr lvl="1"/>
            <a:r>
              <a:rPr lang="en-US" dirty="0" smtClean="0"/>
              <a:t>Provide internet-based, public access to information relating to “eligible resources” </a:t>
            </a:r>
          </a:p>
          <a:p>
            <a:pPr lvl="1"/>
            <a:r>
              <a:rPr lang="en-US" dirty="0" smtClean="0"/>
              <a:t>May provide for transfers to or from an EPA-approved or –administered system </a:t>
            </a:r>
          </a:p>
          <a:p>
            <a:r>
              <a:rPr lang="en-US" dirty="0" smtClean="0"/>
              <a:t>Federal Plan</a:t>
            </a:r>
          </a:p>
          <a:p>
            <a:pPr lvl="1"/>
            <a:r>
              <a:rPr lang="en-US" dirty="0" smtClean="0"/>
              <a:t>Designated Representative = Authorized Account Representative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775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Mass-Based Plan: Demonstrating Compliance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CPP</a:t>
            </a:r>
          </a:p>
          <a:p>
            <a:pPr lvl="1"/>
            <a:r>
              <a:rPr lang="en-US" dirty="0" smtClean="0"/>
              <a:t>Demonstrate compliance by holding in tracking system allowances ≥ emissions in short tons</a:t>
            </a:r>
          </a:p>
          <a:p>
            <a:r>
              <a:rPr lang="en-US" dirty="0" smtClean="0"/>
              <a:t>Federal Plan</a:t>
            </a:r>
          </a:p>
          <a:p>
            <a:pPr lvl="1"/>
            <a:r>
              <a:rPr lang="en-US" dirty="0" smtClean="0"/>
              <a:t> Allowances available for deduction for a compliance period</a:t>
            </a:r>
          </a:p>
          <a:p>
            <a:pPr lvl="2"/>
            <a:r>
              <a:rPr lang="en-US" dirty="0" smtClean="0"/>
              <a:t>Allocated for year in compliance period or prior compliance period (no borrowing)</a:t>
            </a:r>
          </a:p>
          <a:p>
            <a:pPr lvl="2"/>
            <a:r>
              <a:rPr lang="en-US" dirty="0" smtClean="0"/>
              <a:t>Held in EGU’s compliance account as of “allowance transfer deadline” (May 1 after end of compliance period)</a:t>
            </a:r>
          </a:p>
          <a:p>
            <a:pPr lvl="1"/>
            <a:r>
              <a:rPr lang="en-US" dirty="0" smtClean="0"/>
              <a:t>EPA deducts allowances until</a:t>
            </a:r>
          </a:p>
          <a:p>
            <a:pPr lvl="2"/>
            <a:r>
              <a:rPr lang="en-US" dirty="0" smtClean="0"/>
              <a:t>Amount deducted = total emissions from facility’s EGUs; or</a:t>
            </a:r>
          </a:p>
          <a:p>
            <a:pPr lvl="2"/>
            <a:r>
              <a:rPr lang="en-US" dirty="0" smtClean="0"/>
              <a:t>No allowances remain (i.e. there are excess emissions)</a:t>
            </a:r>
          </a:p>
          <a:p>
            <a:pPr lvl="1"/>
            <a:r>
              <a:rPr lang="en-US" dirty="0" smtClean="0"/>
              <a:t>If excess emissions, EPA will deduct 2X shortfall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70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011680" y="4023360"/>
            <a:ext cx="4437273" cy="2373723"/>
            <a:chOff x="2133600" y="4064712"/>
            <a:chExt cx="4437273" cy="2373723"/>
          </a:xfrm>
        </p:grpSpPr>
        <p:sp>
          <p:nvSpPr>
            <p:cNvPr id="28" name="Rectangle 27"/>
            <p:cNvSpPr/>
            <p:nvPr/>
          </p:nvSpPr>
          <p:spPr>
            <a:xfrm>
              <a:off x="2133600" y="4064712"/>
              <a:ext cx="4437273" cy="237372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29" name="Right Arrow 28"/>
            <p:cNvSpPr/>
            <p:nvPr/>
          </p:nvSpPr>
          <p:spPr>
            <a:xfrm rot="5400000">
              <a:off x="2873956" y="5074577"/>
              <a:ext cx="822960" cy="365760"/>
            </a:xfrm>
            <a:prstGeom prst="rightArrow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pic>
          <p:nvPicPr>
            <p:cNvPr id="30" name="Picture 29" descr="C:\Users\sb5\AppData\Local\Microsoft\Windows\Temporary Internet Files\Content.IE5\JEBFMJP2\120px-Powerplant_icon.svg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3276" y="4280484"/>
              <a:ext cx="682122" cy="611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0" descr="C:\Users\sb5\AppData\Local\Microsoft\Windows\Temporary Internet Files\Content.IE5\IWPFCJAH\people-309068_64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1788" y="5639644"/>
              <a:ext cx="728367" cy="7763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Mass-Based Plan: Leakage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leakage?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emissions from </a:t>
            </a:r>
            <a:r>
              <a:rPr lang="en-US" dirty="0" smtClean="0"/>
              <a:t>new sources</a:t>
            </a:r>
            <a:r>
              <a:rPr lang="en-US" dirty="0"/>
              <a:t>, beyond the emissions expected from new sources </a:t>
            </a:r>
            <a:r>
              <a:rPr lang="en-US" dirty="0" smtClean="0"/>
              <a:t>if existing </a:t>
            </a:r>
            <a:r>
              <a:rPr lang="en-US" dirty="0"/>
              <a:t>EGUs were given standards of performance in the form </a:t>
            </a:r>
            <a:r>
              <a:rPr lang="en-US" dirty="0" smtClean="0"/>
              <a:t>of the </a:t>
            </a:r>
            <a:r>
              <a:rPr lang="en-US" dirty="0"/>
              <a:t>subcategory-specific emission performance </a:t>
            </a:r>
            <a:r>
              <a:rPr lang="en-US" dirty="0" smtClean="0"/>
              <a:t>rates” [60.5790(b)(5)]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2011680" y="4019335"/>
            <a:ext cx="4437273" cy="2373723"/>
            <a:chOff x="2133600" y="4064712"/>
            <a:chExt cx="4437273" cy="2373723"/>
          </a:xfrm>
        </p:grpSpPr>
        <p:sp>
          <p:nvSpPr>
            <p:cNvPr id="6" name="Rectangle 5"/>
            <p:cNvSpPr/>
            <p:nvPr/>
          </p:nvSpPr>
          <p:spPr>
            <a:xfrm>
              <a:off x="2133600" y="4064712"/>
              <a:ext cx="4437273" cy="237372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8" name="Right Arrow 7"/>
            <p:cNvSpPr/>
            <p:nvPr/>
          </p:nvSpPr>
          <p:spPr>
            <a:xfrm rot="5400000">
              <a:off x="2920457" y="5190875"/>
              <a:ext cx="773245" cy="182880"/>
            </a:xfrm>
            <a:prstGeom prst="rightArrow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pic>
          <p:nvPicPr>
            <p:cNvPr id="9" name="Picture 8" descr="C:\Users\sb5\AppData\Local\Microsoft\Windows\Temporary Internet Files\Content.IE5\JEBFMJP2\120px-Powerplant_icon.svg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3276" y="4280484"/>
              <a:ext cx="682122" cy="611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C:\Users\sb5\AppData\Local\Microsoft\Windows\Temporary Internet Files\Content.IE5\IWPFCJAH\people-309068_64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1788" y="5639644"/>
              <a:ext cx="728367" cy="7763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C:\Users\sb5\AppData\Local\Microsoft\Windows\Temporary Internet Files\Content.IE5\JEBFMJP2\Wind-Turbine-2-4649-large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2455" y="5346755"/>
              <a:ext cx="439332" cy="735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ight Arrow 11"/>
            <p:cNvSpPr/>
            <p:nvPr/>
          </p:nvSpPr>
          <p:spPr>
            <a:xfrm rot="10800000">
              <a:off x="3505199" y="5744451"/>
              <a:ext cx="2026921" cy="172989"/>
            </a:xfrm>
            <a:prstGeom prst="rightArrow">
              <a:avLst/>
            </a:prstGeom>
            <a:solidFill>
              <a:srgbClr val="FFFF00"/>
            </a:solidFill>
            <a:ln w="25400"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  <p:cxnSp>
        <p:nvCxnSpPr>
          <p:cNvPr id="36" name="Curved Connector 35"/>
          <p:cNvCxnSpPr/>
          <p:nvPr/>
        </p:nvCxnSpPr>
        <p:spPr>
          <a:xfrm rot="10800000">
            <a:off x="3478238" y="4679027"/>
            <a:ext cx="1931963" cy="1014926"/>
          </a:xfrm>
          <a:prstGeom prst="curvedConnector3">
            <a:avLst>
              <a:gd name="adj1" fmla="val 50000"/>
            </a:avLst>
          </a:prstGeom>
          <a:ln w="25400" cmpd="sng">
            <a:solidFill>
              <a:schemeClr val="accent6">
                <a:lumMod val="20000"/>
                <a:lumOff val="8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C:\Users\sb5\AppData\Local\Microsoft\Windows\Temporary Internet Files\Content.IE5\IWPFCJAH\Artwork_BluecurveLibrary_bluecurve-certificate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362" y="4846288"/>
            <a:ext cx="612753" cy="41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oup 38"/>
          <p:cNvGrpSpPr/>
          <p:nvPr/>
        </p:nvGrpSpPr>
        <p:grpSpPr>
          <a:xfrm>
            <a:off x="2011680" y="4023360"/>
            <a:ext cx="4437273" cy="2373723"/>
            <a:chOff x="2133600" y="4064712"/>
            <a:chExt cx="4437273" cy="2373723"/>
          </a:xfrm>
        </p:grpSpPr>
        <p:sp>
          <p:nvSpPr>
            <p:cNvPr id="40" name="Rectangle 39"/>
            <p:cNvSpPr/>
            <p:nvPr/>
          </p:nvSpPr>
          <p:spPr>
            <a:xfrm>
              <a:off x="2133600" y="4064712"/>
              <a:ext cx="4437273" cy="237372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41" name="Right Arrow 40"/>
            <p:cNvSpPr/>
            <p:nvPr/>
          </p:nvSpPr>
          <p:spPr>
            <a:xfrm rot="5400000">
              <a:off x="2920457" y="5190875"/>
              <a:ext cx="773245" cy="182880"/>
            </a:xfrm>
            <a:prstGeom prst="rightArrow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pic>
          <p:nvPicPr>
            <p:cNvPr id="42" name="Picture 41" descr="C:\Users\sb5\AppData\Local\Microsoft\Windows\Temporary Internet Files\Content.IE5\JEBFMJP2\120px-Powerplant_icon.svg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3276" y="4280484"/>
              <a:ext cx="682122" cy="611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42" descr="C:\Users\sb5\AppData\Local\Microsoft\Windows\Temporary Internet Files\Content.IE5\IWPFCJAH\people-309068_64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1788" y="5639644"/>
              <a:ext cx="728367" cy="7763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Right Arrow 44"/>
            <p:cNvSpPr/>
            <p:nvPr/>
          </p:nvSpPr>
          <p:spPr>
            <a:xfrm rot="10800000">
              <a:off x="3505199" y="5744451"/>
              <a:ext cx="2026921" cy="172989"/>
            </a:xfrm>
            <a:prstGeom prst="rightArrow">
              <a:avLst/>
            </a:prstGeom>
            <a:solidFill>
              <a:srgbClr val="FFFF00"/>
            </a:solidFill>
            <a:ln w="25400"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  <p:pic>
        <p:nvPicPr>
          <p:cNvPr id="46" name="Picture 45" descr="C:\Users\sb5\AppData\Local\Microsoft\Windows\Temporary Internet Files\Content.IE5\JEBFMJP2\120px-Powerplant_icon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806" y="5321995"/>
            <a:ext cx="682122" cy="61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01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Mass-Based Plan: Leakage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CPP Options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Regulate new EGUs under state-only program together with existing affected EGUs under a mass-based 111(d) plan </a:t>
            </a:r>
            <a:r>
              <a:rPr lang="en-US" dirty="0" smtClean="0"/>
              <a:t>(“new source complement”)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Allocation method that counteracts incentives to shift generation to new EGUs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Provide demonstration that leakage is unlikely to occur in a particular state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Multiply 3"/>
          <p:cNvSpPr/>
          <p:nvPr/>
        </p:nvSpPr>
        <p:spPr>
          <a:xfrm>
            <a:off x="1295400" y="1600200"/>
            <a:ext cx="5867400" cy="1981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ultiply 31"/>
          <p:cNvSpPr/>
          <p:nvPr/>
        </p:nvSpPr>
        <p:spPr>
          <a:xfrm>
            <a:off x="1332510" y="5105400"/>
            <a:ext cx="5867400" cy="1219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7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  <p:bldP spid="4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Mass-Based Plan: Leakage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Federal </a:t>
            </a:r>
            <a:r>
              <a:rPr lang="en-US" dirty="0"/>
              <a:t>Plan </a:t>
            </a:r>
            <a:r>
              <a:rPr lang="en-US" dirty="0" smtClean="0"/>
              <a:t>Allocation Adjustments</a:t>
            </a:r>
          </a:p>
          <a:p>
            <a:pPr lvl="1"/>
            <a:r>
              <a:rPr lang="en-US" dirty="0" smtClean="0"/>
              <a:t>Output-based </a:t>
            </a:r>
            <a:r>
              <a:rPr lang="en-US" dirty="0"/>
              <a:t>allocation adjustments</a:t>
            </a:r>
          </a:p>
          <a:p>
            <a:pPr lvl="2"/>
            <a:r>
              <a:rPr lang="en-US" dirty="0"/>
              <a:t>Provides existing EGUs incentive to generate more to receive more allowances, aligning incentive with new sources</a:t>
            </a:r>
          </a:p>
          <a:p>
            <a:pPr lvl="2"/>
            <a:r>
              <a:rPr lang="en-US" dirty="0"/>
              <a:t>Proposed to be available only to NGCC</a:t>
            </a:r>
          </a:p>
          <a:p>
            <a:pPr lvl="2"/>
            <a:r>
              <a:rPr lang="en-US" dirty="0"/>
              <a:t>Eligible NGCC would receive allowances = net generation </a:t>
            </a:r>
            <a:r>
              <a:rPr lang="en-US" dirty="0" smtClean="0"/>
              <a:t>&gt; 50 % of net summer capacity x allocation rate of 1,030 lb/MWh-net</a:t>
            </a:r>
            <a:endParaRPr lang="en-US" dirty="0"/>
          </a:p>
          <a:p>
            <a:pPr lvl="2"/>
            <a:r>
              <a:rPr lang="en-US" dirty="0" smtClean="0"/>
              <a:t>Proposed </a:t>
            </a:r>
            <a:r>
              <a:rPr lang="en-US" dirty="0"/>
              <a:t>AZ set-aside = 4,197,813</a:t>
            </a:r>
          </a:p>
          <a:p>
            <a:pPr lvl="1"/>
            <a:r>
              <a:rPr lang="en-US" dirty="0"/>
              <a:t>Allowance set-aside for post-2012 RE: </a:t>
            </a:r>
          </a:p>
          <a:p>
            <a:pPr lvl="2"/>
            <a:r>
              <a:rPr lang="en-US" dirty="0"/>
              <a:t>5 % from annual allowances (1,508,538 in 2030 for Arizona)</a:t>
            </a:r>
          </a:p>
          <a:p>
            <a:pPr lvl="2"/>
            <a:r>
              <a:rPr lang="en-US" dirty="0"/>
              <a:t>Only utility scale wind, solar, geothermal power or utility scale hydropower </a:t>
            </a:r>
            <a:r>
              <a:rPr lang="en-US" dirty="0" smtClean="0"/>
              <a:t>qualify</a:t>
            </a:r>
          </a:p>
          <a:p>
            <a:pPr lvl="1"/>
            <a:r>
              <a:rPr lang="en-US" dirty="0" smtClean="0"/>
              <a:t>Unused set-aside allowances allocated to eligible generation on pro-rata basis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855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Mass-Based Plan: CEIP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CPP</a:t>
            </a:r>
          </a:p>
          <a:p>
            <a:pPr lvl="1"/>
            <a:r>
              <a:rPr lang="en-US" dirty="0" smtClean="0"/>
              <a:t>Eligible Projects</a:t>
            </a:r>
            <a:r>
              <a:rPr lang="en-US" cap="all" dirty="0" smtClean="0"/>
              <a:t> </a:t>
            </a:r>
            <a:endParaRPr lang="en-US" cap="all" dirty="0"/>
          </a:p>
          <a:p>
            <a:pPr lvl="2"/>
            <a:r>
              <a:rPr lang="en-US" dirty="0"/>
              <a:t>Located in or benefit a state implementing CEIP</a:t>
            </a:r>
          </a:p>
          <a:p>
            <a:pPr lvl="2"/>
            <a:r>
              <a:rPr lang="en-US" dirty="0"/>
              <a:t>Commence construction (RE) or operation (EE) after submission of final plan</a:t>
            </a:r>
          </a:p>
          <a:p>
            <a:pPr lvl="2"/>
            <a:r>
              <a:rPr lang="en-US" dirty="0"/>
              <a:t>During 2020-2021, either (a) generate metered MWh from any wind or solar resource or (b) result in quantified and verified electricity savings through demand side EE </a:t>
            </a:r>
            <a:r>
              <a:rPr lang="en-US" i="1" dirty="0"/>
              <a:t>in low-income </a:t>
            </a:r>
            <a:r>
              <a:rPr lang="en-US" i="1" dirty="0" smtClean="0"/>
              <a:t>communities</a:t>
            </a:r>
          </a:p>
          <a:p>
            <a:pPr lvl="1"/>
            <a:r>
              <a:rPr lang="en-US" dirty="0" smtClean="0"/>
              <a:t>ERCs</a:t>
            </a:r>
          </a:p>
          <a:p>
            <a:pPr lvl="2"/>
            <a:r>
              <a:rPr lang="en-US" dirty="0"/>
              <a:t>RE Projects: For every 2 </a:t>
            </a:r>
            <a:r>
              <a:rPr lang="en-US" dirty="0" err="1"/>
              <a:t>MWh</a:t>
            </a:r>
            <a:r>
              <a:rPr lang="en-US" dirty="0"/>
              <a:t> generated, project receives 1 ERC from state and 1 matching ERC from EPA</a:t>
            </a:r>
          </a:p>
          <a:p>
            <a:pPr lvl="2"/>
            <a:r>
              <a:rPr lang="en-US" dirty="0"/>
              <a:t>EE Projects: For every 2 </a:t>
            </a:r>
            <a:r>
              <a:rPr lang="en-US" dirty="0" err="1"/>
              <a:t>MWh</a:t>
            </a:r>
            <a:r>
              <a:rPr lang="en-US" dirty="0"/>
              <a:t> generated, project receives 2 ERCs from state and 2 matching ERCs from </a:t>
            </a:r>
            <a:r>
              <a:rPr lang="en-US" dirty="0" smtClean="0"/>
              <a:t>EPA</a:t>
            </a:r>
          </a:p>
          <a:p>
            <a:r>
              <a:rPr lang="en-US" dirty="0" smtClean="0"/>
              <a:t>Federal Plan</a:t>
            </a:r>
          </a:p>
          <a:p>
            <a:pPr lvl="1"/>
            <a:r>
              <a:rPr lang="en-US" dirty="0" smtClean="0"/>
              <a:t>Includes CEIP</a:t>
            </a:r>
          </a:p>
          <a:p>
            <a:pPr lvl="1"/>
            <a:r>
              <a:rPr lang="en-US" dirty="0" smtClean="0"/>
              <a:t>EPA takes state role of creating RE and EE set-asides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Mass-Based Plan: EM&amp;V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CPP: Required in mass-based plan, if includes</a:t>
            </a:r>
          </a:p>
          <a:p>
            <a:pPr lvl="1"/>
            <a:r>
              <a:rPr lang="en-US" dirty="0" smtClean="0"/>
              <a:t>Set-aside for RE to address leakage; </a:t>
            </a:r>
            <a:r>
              <a:rPr lang="en-US" i="1" dirty="0" smtClean="0"/>
              <a:t>or</a:t>
            </a:r>
          </a:p>
          <a:p>
            <a:pPr lvl="1"/>
            <a:r>
              <a:rPr lang="en-US" dirty="0" smtClean="0"/>
              <a:t>CEIP</a:t>
            </a:r>
          </a:p>
          <a:p>
            <a:r>
              <a:rPr lang="en-US" dirty="0" smtClean="0"/>
              <a:t>Federal Plan</a:t>
            </a:r>
          </a:p>
          <a:p>
            <a:pPr lvl="1"/>
            <a:r>
              <a:rPr lang="en-US" dirty="0" smtClean="0"/>
              <a:t>Includes both RE set-aside to address leakage and CEIP for RE </a:t>
            </a:r>
            <a:r>
              <a:rPr lang="en-US" i="1" dirty="0" smtClean="0"/>
              <a:t>and EE</a:t>
            </a:r>
          </a:p>
          <a:p>
            <a:pPr lvl="1"/>
            <a:r>
              <a:rPr lang="en-US" i="1" dirty="0" smtClean="0"/>
              <a:t>Therefore includes EM&amp;V for EE</a:t>
            </a:r>
          </a:p>
          <a:p>
            <a:pPr lvl="1"/>
            <a:r>
              <a:rPr lang="en-US" dirty="0" smtClean="0"/>
              <a:t>Why doesn’t federal plan allow ERCs for EE in Rate-Based rules?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563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Rate-Based Plan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Rate-Based Emission Standards</a:t>
            </a:r>
          </a:p>
          <a:p>
            <a:r>
              <a:rPr lang="en-US" dirty="0"/>
              <a:t>Method for Calculating Adjusted </a:t>
            </a:r>
            <a:r>
              <a:rPr lang="en-US" dirty="0" smtClean="0"/>
              <a:t>Rate</a:t>
            </a:r>
          </a:p>
          <a:p>
            <a:r>
              <a:rPr lang="en-US" dirty="0" smtClean="0"/>
              <a:t>Identification of Eligible Resources</a:t>
            </a:r>
          </a:p>
          <a:p>
            <a:r>
              <a:rPr lang="en-US" dirty="0" smtClean="0"/>
              <a:t>Certification of Eligible Resources</a:t>
            </a:r>
          </a:p>
          <a:p>
            <a:r>
              <a:rPr lang="en-US" dirty="0" smtClean="0"/>
              <a:t>Issuance of Emission Rate Credits</a:t>
            </a:r>
          </a:p>
          <a:p>
            <a:r>
              <a:rPr lang="en-US" dirty="0" smtClean="0"/>
              <a:t>MRR (same as for mass-based)</a:t>
            </a:r>
          </a:p>
          <a:p>
            <a:r>
              <a:rPr lang="en-US" dirty="0" smtClean="0"/>
              <a:t>Evaluation, Measurement &amp; Verification</a:t>
            </a:r>
          </a:p>
          <a:p>
            <a:r>
              <a:rPr lang="en-US" dirty="0" smtClean="0"/>
              <a:t>Tracking System (same as for mass-based)</a:t>
            </a:r>
          </a:p>
        </p:txBody>
      </p:sp>
    </p:spTree>
    <p:extLst>
      <p:ext uri="{BB962C8B-B14F-4D97-AF65-F5344CB8AC3E}">
        <p14:creationId xmlns:p14="http://schemas.microsoft.com/office/powerpoint/2010/main" val="99421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Rate-Based Plan: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Plan Standards: Subcategory-Specific Performance Rates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247835"/>
              </p:ext>
            </p:extLst>
          </p:nvPr>
        </p:nvGraphicFramePr>
        <p:xfrm>
          <a:off x="914400" y="2362200"/>
          <a:ext cx="6629400" cy="2133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8866"/>
                <a:gridCol w="2210267"/>
                <a:gridCol w="2210267"/>
              </a:tblGrid>
              <a:tr h="53636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National Performance Rates (</a:t>
                      </a:r>
                      <a:r>
                        <a:rPr lang="en-US" sz="1800" dirty="0" err="1">
                          <a:effectLst/>
                        </a:rPr>
                        <a:t>lbs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CO</a:t>
                      </a:r>
                      <a:r>
                        <a:rPr lang="en-US" sz="1800" baseline="-25000" dirty="0" smtClean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/MWh)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9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Subcategory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Interim 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Final</a:t>
                      </a:r>
                    </a:p>
                  </a:txBody>
                  <a:tcPr marL="68580" marR="68580" marT="0" marB="0" anchor="b">
                    <a:solidFill>
                      <a:srgbClr val="D0D8E8"/>
                    </a:solidFill>
                  </a:tcPr>
                </a:tc>
              </a:tr>
              <a:tr h="5169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Fossil Steam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1,534 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1,305 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6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NGCC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832 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771 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1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Rate-Based Plan: Calculation Method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CPP and Federal Plan: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914400" lvl="2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𝐶𝑂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𝑒𝑚𝑖𝑠𝑠𝑖𝑜𝑛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𝑟𝑎𝑡𝑒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𝐶𝑂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𝑀𝑊h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𝑜𝑝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𝑀𝑊h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𝐸𝑅𝐶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nary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 lvl="1"/>
                <a:r>
                  <a:rPr lang="en-US" dirty="0" smtClean="0"/>
                  <a:t>ERCs may come from </a:t>
                </a:r>
              </a:p>
              <a:p>
                <a:pPr lvl="2"/>
                <a:r>
                  <a:rPr lang="en-US" dirty="0"/>
                  <a:t>A</a:t>
                </a:r>
                <a:r>
                  <a:rPr lang="en-US" dirty="0" smtClean="0"/>
                  <a:t>ffected EGUs with rate below performance standard and </a:t>
                </a:r>
              </a:p>
              <a:p>
                <a:pPr lvl="2"/>
                <a:r>
                  <a:rPr lang="en-US" dirty="0" smtClean="0"/>
                  <a:t>“Eligible resources”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51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Mass-Based Components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CPP Requirements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Proposed</a:t>
            </a:r>
            <a:r>
              <a:rPr lang="en-US" dirty="0" smtClean="0"/>
              <a:t> Federal Plan Implementation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Rate-Based Components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CPP Requirements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Proposed</a:t>
            </a:r>
            <a:r>
              <a:rPr lang="en-US" dirty="0" smtClean="0"/>
              <a:t> Federal Plan Implementation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Federal Plan </a:t>
            </a:r>
            <a:r>
              <a:rPr lang="en-US" i="1" dirty="0" smtClean="0"/>
              <a:t>and</a:t>
            </a:r>
            <a:r>
              <a:rPr lang="en-US" dirty="0" smtClean="0"/>
              <a:t> Model Rule</a:t>
            </a:r>
          </a:p>
          <a:p>
            <a:pPr lvl="1">
              <a:lnSpc>
                <a:spcPct val="2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518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Rate-Based Plan: Eligible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CPP</a:t>
            </a:r>
          </a:p>
          <a:p>
            <a:pPr lvl="1"/>
            <a:r>
              <a:rPr lang="en-US" dirty="0" smtClean="0"/>
              <a:t>Installed or implemented after 1/1/2013</a:t>
            </a:r>
          </a:p>
          <a:p>
            <a:pPr lvl="1"/>
            <a:r>
              <a:rPr lang="en-US" dirty="0" smtClean="0"/>
              <a:t>Connected to and delivers energy or saves electricity on grid</a:t>
            </a:r>
          </a:p>
          <a:p>
            <a:pPr lvl="1"/>
            <a:r>
              <a:rPr lang="en-US" dirty="0" smtClean="0"/>
              <a:t>Located in:</a:t>
            </a:r>
          </a:p>
          <a:p>
            <a:pPr lvl="2"/>
            <a:r>
              <a:rPr lang="en-US" dirty="0" smtClean="0"/>
              <a:t>Rate-based state</a:t>
            </a:r>
          </a:p>
          <a:p>
            <a:pPr lvl="2"/>
            <a:r>
              <a:rPr lang="en-US" dirty="0" smtClean="0"/>
              <a:t>For RE only, in mass based state and delivered with intention to meet load in rate-based state</a:t>
            </a:r>
          </a:p>
          <a:p>
            <a:pPr lvl="1"/>
            <a:r>
              <a:rPr lang="en-US" dirty="0" smtClean="0"/>
              <a:t>Categories</a:t>
            </a:r>
          </a:p>
          <a:p>
            <a:pPr lvl="2"/>
            <a:r>
              <a:rPr lang="en-US" dirty="0" smtClean="0"/>
              <a:t>RE: </a:t>
            </a:r>
            <a:r>
              <a:rPr lang="en-US" dirty="0"/>
              <a:t>wind, </a:t>
            </a:r>
            <a:r>
              <a:rPr lang="en-US" dirty="0" smtClean="0"/>
              <a:t>solar, geothermal</a:t>
            </a:r>
            <a:r>
              <a:rPr lang="en-US" dirty="0"/>
              <a:t>, hydro, wave, </a:t>
            </a:r>
            <a:r>
              <a:rPr lang="en-US" dirty="0" smtClean="0"/>
              <a:t>tidal</a:t>
            </a:r>
          </a:p>
          <a:p>
            <a:pPr lvl="2"/>
            <a:r>
              <a:rPr lang="en-US" dirty="0" smtClean="0"/>
              <a:t>Qualified biomass</a:t>
            </a:r>
          </a:p>
          <a:p>
            <a:pPr lvl="2"/>
            <a:r>
              <a:rPr lang="en-US" dirty="0" smtClean="0"/>
              <a:t>Waste-to-energy</a:t>
            </a:r>
          </a:p>
          <a:p>
            <a:pPr lvl="2"/>
            <a:r>
              <a:rPr lang="en-US" dirty="0" smtClean="0"/>
              <a:t>Nuclear</a:t>
            </a:r>
          </a:p>
          <a:p>
            <a:pPr lvl="2"/>
            <a:r>
              <a:rPr lang="en-US" dirty="0" smtClean="0"/>
              <a:t>CHP</a:t>
            </a:r>
          </a:p>
          <a:p>
            <a:pPr lvl="2"/>
            <a:r>
              <a:rPr lang="en-US" dirty="0" smtClean="0"/>
              <a:t>Demand-side EE</a:t>
            </a:r>
          </a:p>
          <a:p>
            <a:pPr lvl="2"/>
            <a:r>
              <a:rPr lang="en-US" dirty="0" smtClean="0"/>
              <a:t>Other included in state plan and approved by EPA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9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Rate-Based Plan: Eligible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Plan Limited to</a:t>
            </a:r>
          </a:p>
          <a:p>
            <a:pPr lvl="1"/>
            <a:r>
              <a:rPr lang="en-US" dirty="0" smtClean="0"/>
              <a:t>On-shore utility scale wind</a:t>
            </a:r>
          </a:p>
          <a:p>
            <a:pPr lvl="1"/>
            <a:r>
              <a:rPr lang="en-US" dirty="0" smtClean="0"/>
              <a:t>Utility scale solar photovoltaics</a:t>
            </a:r>
          </a:p>
          <a:p>
            <a:pPr lvl="1"/>
            <a:r>
              <a:rPr lang="en-US" dirty="0" smtClean="0"/>
              <a:t>Concentrated solar power</a:t>
            </a:r>
          </a:p>
          <a:p>
            <a:pPr lvl="1"/>
            <a:r>
              <a:rPr lang="en-US" dirty="0" smtClean="0"/>
              <a:t>Geothermal power</a:t>
            </a:r>
          </a:p>
          <a:p>
            <a:pPr lvl="1"/>
            <a:r>
              <a:rPr lang="en-US" dirty="0" smtClean="0"/>
              <a:t>Nuclear energy</a:t>
            </a:r>
          </a:p>
          <a:p>
            <a:pPr lvl="1"/>
            <a:r>
              <a:rPr lang="en-US" dirty="0" smtClean="0"/>
              <a:t>Utility scale hydropower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0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Rate-Based Plan: Certification and Issuance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200457"/>
            <a:ext cx="8229600" cy="5410200"/>
          </a:xfrm>
        </p:spPr>
        <p:txBody>
          <a:bodyPr/>
          <a:lstStyle/>
          <a:p>
            <a:r>
              <a:rPr lang="en-US" dirty="0" smtClean="0"/>
              <a:t>CPP and Federal Plan:</a:t>
            </a:r>
          </a:p>
          <a:p>
            <a:pPr marL="914400" lvl="2" indent="0">
              <a:buNone/>
            </a:pP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294660" y="1654660"/>
            <a:ext cx="7877544" cy="4633212"/>
            <a:chOff x="1096489" y="1371600"/>
            <a:chExt cx="7877544" cy="4633212"/>
          </a:xfrm>
        </p:grpSpPr>
        <p:sp>
          <p:nvSpPr>
            <p:cNvPr id="5" name="Flowchart: Document 4"/>
            <p:cNvSpPr/>
            <p:nvPr/>
          </p:nvSpPr>
          <p:spPr>
            <a:xfrm>
              <a:off x="1143000" y="2042060"/>
              <a:ext cx="1371600" cy="1158339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71698" y="2298062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Eligibility Application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Flowchart: Document 6"/>
            <p:cNvSpPr/>
            <p:nvPr/>
          </p:nvSpPr>
          <p:spPr>
            <a:xfrm>
              <a:off x="1096489" y="3825830"/>
              <a:ext cx="1371600" cy="1158339"/>
            </a:xfrm>
            <a:prstGeom prst="flowChartDocumen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33104" y="4081833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Credit Application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3276600" y="2773629"/>
              <a:ext cx="1905000" cy="1264971"/>
            </a:xfrm>
            <a:prstGeom prst="flowChartProcess">
              <a:avLst/>
            </a:prstGeom>
            <a:gradFill>
              <a:gsLst>
                <a:gs pos="0">
                  <a:srgbClr val="0070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FF00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57600" y="3036782"/>
              <a:ext cx="1257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ERC DESK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12" name="Elbow Connector 11"/>
            <p:cNvCxnSpPr>
              <a:stCxn id="6" idx="3"/>
              <a:endCxn id="9" idx="1"/>
            </p:cNvCxnSpPr>
            <p:nvPr/>
          </p:nvCxnSpPr>
          <p:spPr>
            <a:xfrm>
              <a:off x="2543298" y="2621228"/>
              <a:ext cx="733302" cy="784887"/>
            </a:xfrm>
            <a:prstGeom prst="bentConnector3">
              <a:avLst>
                <a:gd name="adj1" fmla="val 45142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7" idx="3"/>
              <a:endCxn id="9" idx="1"/>
            </p:cNvCxnSpPr>
            <p:nvPr/>
          </p:nvCxnSpPr>
          <p:spPr>
            <a:xfrm flipV="1">
              <a:off x="2468089" y="3406115"/>
              <a:ext cx="808511" cy="998885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Decision 20"/>
            <p:cNvSpPr/>
            <p:nvPr/>
          </p:nvSpPr>
          <p:spPr>
            <a:xfrm>
              <a:off x="6096000" y="2133600"/>
              <a:ext cx="1371600" cy="640029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86005" y="2251897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Eligible?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6" name="Elbow Connector 25"/>
            <p:cNvCxnSpPr>
              <a:stCxn id="9" idx="3"/>
              <a:endCxn id="21" idx="1"/>
            </p:cNvCxnSpPr>
            <p:nvPr/>
          </p:nvCxnSpPr>
          <p:spPr>
            <a:xfrm flipV="1">
              <a:off x="5181600" y="2453615"/>
              <a:ext cx="914400" cy="952500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lowchart: Terminator 29"/>
            <p:cNvSpPr/>
            <p:nvPr/>
          </p:nvSpPr>
          <p:spPr>
            <a:xfrm>
              <a:off x="7467600" y="1371600"/>
              <a:ext cx="1143000" cy="457200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05205" y="1415534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No ERCs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3" name="Elbow Connector 32"/>
            <p:cNvCxnSpPr>
              <a:stCxn id="21" idx="3"/>
              <a:endCxn id="30" idx="2"/>
            </p:cNvCxnSpPr>
            <p:nvPr/>
          </p:nvCxnSpPr>
          <p:spPr>
            <a:xfrm flipV="1">
              <a:off x="7467600" y="1828800"/>
              <a:ext cx="571500" cy="624815"/>
            </a:xfrm>
            <a:prstGeom prst="bentConnector2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8024750" y="1956541"/>
              <a:ext cx="532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  <p:cxnSp>
          <p:nvCxnSpPr>
            <p:cNvPr id="35" name="Elbow Connector 34"/>
            <p:cNvCxnSpPr>
              <a:stCxn id="21" idx="2"/>
              <a:endCxn id="40" idx="0"/>
            </p:cNvCxnSpPr>
            <p:nvPr/>
          </p:nvCxnSpPr>
          <p:spPr>
            <a:xfrm rot="16200000" flipH="1">
              <a:off x="6638711" y="2916718"/>
              <a:ext cx="1497336" cy="121115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117030" y="3200399"/>
              <a:ext cx="532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40" name="Flowchart: Process 39"/>
            <p:cNvSpPr/>
            <p:nvPr/>
          </p:nvSpPr>
          <p:spPr>
            <a:xfrm>
              <a:off x="7011883" y="4270965"/>
              <a:ext cx="1962150" cy="91439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372102" y="4543498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 Project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Elbow Connector 43"/>
            <p:cNvCxnSpPr>
              <a:stCxn id="40" idx="2"/>
              <a:endCxn id="7" idx="2"/>
            </p:cNvCxnSpPr>
            <p:nvPr/>
          </p:nvCxnSpPr>
          <p:spPr>
            <a:xfrm rot="5400000" flipH="1">
              <a:off x="4748737" y="1941143"/>
              <a:ext cx="277773" cy="6210669"/>
            </a:xfrm>
            <a:prstGeom prst="bentConnector3">
              <a:avLst>
                <a:gd name="adj1" fmla="val -360184"/>
              </a:avLst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lowchart: Decision 47"/>
            <p:cNvSpPr/>
            <p:nvPr/>
          </p:nvSpPr>
          <p:spPr>
            <a:xfrm>
              <a:off x="3472232" y="4545336"/>
              <a:ext cx="1371600" cy="640029"/>
            </a:xfrm>
            <a:prstGeom prst="flowChartDecisi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690568" y="4663633"/>
              <a:ext cx="1262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Verified?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0" name="Elbow Connector 49"/>
            <p:cNvCxnSpPr>
              <a:endCxn id="48" idx="0"/>
            </p:cNvCxnSpPr>
            <p:nvPr/>
          </p:nvCxnSpPr>
          <p:spPr>
            <a:xfrm rot="5400000">
              <a:off x="4149748" y="4046884"/>
              <a:ext cx="506736" cy="490168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Flowchart: Terminator 55"/>
            <p:cNvSpPr/>
            <p:nvPr/>
          </p:nvSpPr>
          <p:spPr>
            <a:xfrm>
              <a:off x="5562600" y="4114800"/>
              <a:ext cx="1143000" cy="45720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25751" y="4173722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No ERCs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8" name="Elbow Connector 57"/>
            <p:cNvCxnSpPr>
              <a:endCxn id="56" idx="1"/>
            </p:cNvCxnSpPr>
            <p:nvPr/>
          </p:nvCxnSpPr>
          <p:spPr>
            <a:xfrm flipV="1">
              <a:off x="4843832" y="4343400"/>
              <a:ext cx="718768" cy="521950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5124698" y="4511060"/>
              <a:ext cx="532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  <p:cxnSp>
          <p:nvCxnSpPr>
            <p:cNvPr id="69" name="Elbow Connector 68"/>
            <p:cNvCxnSpPr>
              <a:stCxn id="48" idx="2"/>
              <a:endCxn id="71" idx="1"/>
            </p:cNvCxnSpPr>
            <p:nvPr/>
          </p:nvCxnSpPr>
          <p:spPr>
            <a:xfrm rot="16200000" flipH="1">
              <a:off x="4606456" y="4736940"/>
              <a:ext cx="590847" cy="1487695"/>
            </a:xfrm>
            <a:prstGeom prst="bentConnector2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lowchart: Terminator 70"/>
            <p:cNvSpPr/>
            <p:nvPr/>
          </p:nvSpPr>
          <p:spPr>
            <a:xfrm>
              <a:off x="5645727" y="5547612"/>
              <a:ext cx="1143000" cy="45720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05995" y="5562600"/>
              <a:ext cx="6472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ERCs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386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Rate-Based Plan: Certification and Issuance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066800"/>
                <a:ext cx="8229600" cy="5410200"/>
              </a:xfrm>
            </p:spPr>
            <p:txBody>
              <a:bodyPr/>
              <a:lstStyle/>
              <a:p>
                <a:r>
                  <a:rPr lang="en-US" dirty="0" smtClean="0"/>
                  <a:t>Zero-Based Generation and EE</a:t>
                </a:r>
              </a:p>
              <a:p>
                <a:pPr lvl="1"/>
                <a:r>
                  <a:rPr lang="en-US" dirty="0" smtClean="0"/>
                  <a:t>1 ERC per MWh generated or saved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Affected EGU: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𝐸𝑅𝐶𝑠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𝐸𝐺𝑈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𝐺𝑒𝑛</m:t>
                    </m:r>
                    <m:r>
                      <a:rPr lang="en-US" i="1">
                        <a:latin typeface="Cambria Math"/>
                      </a:rPr>
                      <m:t>×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𝑅𝑎𝑡𝑒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𝐿𝑖𝑚𝑖𝑡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𝐸𝐺𝑈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𝑅𝑎𝑡𝑒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𝑅𝑎𝑡𝑒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𝐿𝑖𝑚𝑖𝑡</m:t>
                        </m:r>
                      </m:den>
                    </m:f>
                  </m:oMath>
                </a14:m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066800"/>
                <a:ext cx="8229600" cy="5410200"/>
              </a:xfrm>
              <a:blipFill rotWithShape="1">
                <a:blip r:embed="rId2"/>
                <a:stretch>
                  <a:fillRect l="-1704" t="-1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00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Rate-Based Plan: Certification and Issuance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066800"/>
                <a:ext cx="82296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NGCC in Performance Rate State</a:t>
                </a:r>
              </a:p>
              <a:p>
                <a:pPr lvl="1"/>
                <a:r>
                  <a:rPr lang="en-US" dirty="0" smtClean="0"/>
                  <a:t>Problem:</a:t>
                </a:r>
              </a:p>
              <a:p>
                <a:pPr lvl="2"/>
                <a:r>
                  <a:rPr lang="en-US" dirty="0" smtClean="0"/>
                  <a:t>Actual NGCC rate unlikely to be lower than performance rate, especially 771 lb/MWh in final compliance periods</a:t>
                </a:r>
              </a:p>
              <a:p>
                <a:pPr lvl="2"/>
                <a:r>
                  <a:rPr lang="en-US" dirty="0" smtClean="0"/>
                  <a:t>Contrast state-wide rate in AZ: 1,031 lb/MWh</a:t>
                </a:r>
              </a:p>
              <a:p>
                <a:pPr lvl="2"/>
                <a:r>
                  <a:rPr lang="en-US" dirty="0" smtClean="0"/>
                  <a:t>Performance rate provides no incentive for BB2</a:t>
                </a:r>
              </a:p>
              <a:p>
                <a:pPr lvl="1"/>
                <a:r>
                  <a:rPr lang="en-US" dirty="0" smtClean="0"/>
                  <a:t>Solution</a:t>
                </a:r>
              </a:p>
              <a:p>
                <a:pPr lvl="2"/>
                <a:r>
                  <a:rPr lang="en-US" dirty="0" smtClean="0"/>
                  <a:t>Award “Gas-Shift ERCs” (GS_ERCs)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𝐺𝑆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𝐸𝑅𝐶𝑠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𝐸𝐺𝑈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𝐺𝑒𝑛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𝐼𝑛𝑐𝑟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𝐺𝑒𝑛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𝐹𝑎𝑐𝑡𝑜𝑟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×(1−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𝐸𝐺𝑈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𝑅𝑎𝑡𝑒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𝐹𝐹𝑆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𝑅𝑎𝑡𝑒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𝐿𝑖𝑚𝑖𝑡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lvl="2"/>
                <a:r>
                  <a:rPr lang="en-US" dirty="0" smtClean="0"/>
                  <a:t>Included in Federal Plan	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066800"/>
                <a:ext cx="8229600" cy="5410200"/>
              </a:xfrm>
              <a:blipFill rotWithShape="1">
                <a:blip r:embed="rId2"/>
                <a:stretch>
                  <a:fillRect l="-1704" t="-1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11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Rate-Based Plan: EM&amp;V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CPP</a:t>
            </a:r>
          </a:p>
          <a:p>
            <a:pPr lvl="1"/>
            <a:r>
              <a:rPr lang="en-US" dirty="0" smtClean="0"/>
              <a:t>Eligibility Application</a:t>
            </a:r>
          </a:p>
          <a:p>
            <a:pPr lvl="2"/>
            <a:r>
              <a:rPr lang="en-US" dirty="0" smtClean="0"/>
              <a:t>EM&amp;V Plan</a:t>
            </a:r>
          </a:p>
          <a:p>
            <a:pPr lvl="2"/>
            <a:r>
              <a:rPr lang="en-US" dirty="0" smtClean="0"/>
              <a:t>Verification report from independent verifier</a:t>
            </a:r>
          </a:p>
          <a:p>
            <a:pPr lvl="1"/>
            <a:r>
              <a:rPr lang="en-US" dirty="0" smtClean="0"/>
              <a:t>Credit Application</a:t>
            </a:r>
          </a:p>
          <a:p>
            <a:pPr lvl="2"/>
            <a:r>
              <a:rPr lang="en-US" dirty="0" err="1" smtClean="0"/>
              <a:t>M&amp;V</a:t>
            </a:r>
            <a:r>
              <a:rPr lang="en-US" dirty="0" smtClean="0"/>
              <a:t> Report</a:t>
            </a:r>
          </a:p>
          <a:p>
            <a:pPr lvl="2"/>
            <a:r>
              <a:rPr lang="en-US" dirty="0"/>
              <a:t>Verification report from independent verifier</a:t>
            </a:r>
          </a:p>
          <a:p>
            <a:r>
              <a:rPr lang="en-US" dirty="0" smtClean="0"/>
              <a:t>Federal Plan </a:t>
            </a:r>
          </a:p>
          <a:p>
            <a:pPr lvl="1"/>
            <a:r>
              <a:rPr lang="en-US" dirty="0" smtClean="0"/>
              <a:t>30 pages of detail in both Mass-Based and Rate-Based rules</a:t>
            </a:r>
          </a:p>
          <a:p>
            <a:pPr lvl="1"/>
            <a:r>
              <a:rPr lang="en-US" dirty="0" smtClean="0"/>
              <a:t>Accreditation process for independent verifiers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7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26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3" y="762000"/>
            <a:ext cx="8671568" cy="5665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3200400" y="3657600"/>
            <a:ext cx="2971800" cy="762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800600" y="2438400"/>
            <a:ext cx="1219200" cy="1219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53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3" y="762000"/>
            <a:ext cx="8671568" cy="5665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3200400" y="3657600"/>
            <a:ext cx="2971800" cy="762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800600" y="2438400"/>
            <a:ext cx="1219200" cy="1219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51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Mass-Based Plan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Emissions Budget</a:t>
            </a:r>
          </a:p>
          <a:p>
            <a:r>
              <a:rPr lang="en-US" dirty="0" smtClean="0"/>
              <a:t>Allocation of Allowances</a:t>
            </a:r>
          </a:p>
          <a:p>
            <a:r>
              <a:rPr lang="en-US" dirty="0"/>
              <a:t>Monitoring, Reporting, and Recordkeeping </a:t>
            </a:r>
            <a:r>
              <a:rPr lang="en-US" dirty="0" smtClean="0"/>
              <a:t>(MRR) Requirements</a:t>
            </a:r>
          </a:p>
          <a:p>
            <a:r>
              <a:rPr lang="en-US" dirty="0" smtClean="0"/>
              <a:t>Tracking System</a:t>
            </a:r>
          </a:p>
          <a:p>
            <a:r>
              <a:rPr lang="en-US" dirty="0" smtClean="0"/>
              <a:t>Process for Demonstrating Compliance</a:t>
            </a:r>
          </a:p>
          <a:p>
            <a:r>
              <a:rPr lang="en-US" dirty="0" smtClean="0"/>
              <a:t>Requirements to Address Leakage</a:t>
            </a:r>
          </a:p>
          <a:p>
            <a:r>
              <a:rPr lang="en-US" dirty="0" smtClean="0"/>
              <a:t>CEIP (optional)</a:t>
            </a:r>
          </a:p>
          <a:p>
            <a:r>
              <a:rPr lang="en-US" dirty="0" smtClean="0"/>
              <a:t>EM&amp;V for RE and EE (depending on plan type)</a:t>
            </a:r>
          </a:p>
        </p:txBody>
      </p:sp>
    </p:spTree>
    <p:extLst>
      <p:ext uri="{BB962C8B-B14F-4D97-AF65-F5344CB8AC3E}">
        <p14:creationId xmlns:p14="http://schemas.microsoft.com/office/powerpoint/2010/main" val="99556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Mass-Based Plan: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Plan: Single-State Goal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EPA lacks authority to adopt “new source complement”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538781"/>
              </p:ext>
            </p:extLst>
          </p:nvPr>
        </p:nvGraphicFramePr>
        <p:xfrm>
          <a:off x="914400" y="1752600"/>
          <a:ext cx="6477000" cy="76780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238500"/>
                <a:gridCol w="3238500"/>
              </a:tblGrid>
              <a:tr h="21938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Arizona </a:t>
                      </a:r>
                      <a:r>
                        <a:rPr lang="en-US" sz="1400" dirty="0" smtClean="0">
                          <a:effectLst/>
                        </a:rPr>
                        <a:t>Mass-Based</a:t>
                      </a:r>
                      <a:r>
                        <a:rPr lang="en-US" sz="1400" baseline="0" dirty="0" smtClean="0">
                          <a:effectLst/>
                        </a:rPr>
                        <a:t> Goals </a:t>
                      </a:r>
                      <a:r>
                        <a:rPr lang="en-US" sz="1400" dirty="0" smtClean="0">
                          <a:effectLst/>
                        </a:rPr>
                        <a:t>(short tons CO</a:t>
                      </a:r>
                      <a:r>
                        <a:rPr lang="en-US" sz="1400" baseline="-25000" dirty="0" smtClean="0">
                          <a:effectLst/>
                        </a:rPr>
                        <a:t>2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2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Interim </a:t>
                      </a:r>
                      <a:endParaRPr lang="en-US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Final</a:t>
                      </a:r>
                      <a:endParaRPr lang="en-US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2770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33,061,997 </a:t>
                      </a:r>
                      <a:endParaRPr lang="en-US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30,170,150</a:t>
                      </a:r>
                      <a:endParaRPr lang="en-US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98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Mass-Based Plan: Allocation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allowances work: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Allowances vs. ERCs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939926"/>
              </p:ext>
            </p:extLst>
          </p:nvPr>
        </p:nvGraphicFramePr>
        <p:xfrm>
          <a:off x="914400" y="1828800"/>
          <a:ext cx="6400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9492752"/>
              </p:ext>
            </p:extLst>
          </p:nvPr>
        </p:nvGraphicFramePr>
        <p:xfrm>
          <a:off x="914400" y="1828800"/>
          <a:ext cx="6400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2438400" y="2743200"/>
            <a:ext cx="9906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068517"/>
              </p:ext>
            </p:extLst>
          </p:nvPr>
        </p:nvGraphicFramePr>
        <p:xfrm>
          <a:off x="914400" y="1828800"/>
          <a:ext cx="6400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flipH="1" flipV="1">
            <a:off x="3657600" y="2155371"/>
            <a:ext cx="1143000" cy="10450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187511"/>
              </p:ext>
            </p:extLst>
          </p:nvPr>
        </p:nvGraphicFramePr>
        <p:xfrm>
          <a:off x="914400" y="1828800"/>
          <a:ext cx="6400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4831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Graphic spid="15" grpId="0">
        <p:bldAsOne/>
      </p:bldGraphic>
      <p:bldGraphic spid="18" grpId="0">
        <p:bldAsOne/>
      </p:bldGraphic>
      <p:bldGraphic spid="25" grpId="0">
        <p:bldAsOne/>
      </p:bldGraphic>
      <p:bldGraphic spid="2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Mass-Based Plan: Allocation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CPP: Plan must include “provisions”</a:t>
            </a:r>
          </a:p>
          <a:p>
            <a:pPr lvl="1"/>
            <a:r>
              <a:rPr lang="en-US" dirty="0" smtClean="0"/>
              <a:t>For allocation of allowances for each compliance period for each EGU (including set-asides)</a:t>
            </a:r>
          </a:p>
          <a:p>
            <a:pPr lvl="1"/>
            <a:r>
              <a:rPr lang="en-US" dirty="0" smtClean="0"/>
              <a:t>For adjusting allocations</a:t>
            </a:r>
          </a:p>
          <a:p>
            <a:pPr lvl="1"/>
            <a:r>
              <a:rPr lang="en-US" dirty="0" smtClean="0"/>
              <a:t>Allowing or restricting banking</a:t>
            </a:r>
          </a:p>
          <a:p>
            <a:pPr lvl="1"/>
            <a:r>
              <a:rPr lang="en-US" dirty="0" smtClean="0"/>
              <a:t>Prohibiting “borrowing”</a:t>
            </a:r>
          </a:p>
          <a:p>
            <a:r>
              <a:rPr lang="en-US" dirty="0" smtClean="0"/>
              <a:t>Federal Plan</a:t>
            </a:r>
          </a:p>
          <a:p>
            <a:pPr lvl="1"/>
            <a:r>
              <a:rPr lang="en-US" dirty="0" smtClean="0"/>
              <a:t>Based on EGU’s share of 2010-2012 generation</a:t>
            </a:r>
          </a:p>
          <a:p>
            <a:pPr lvl="1"/>
            <a:r>
              <a:rPr lang="en-US" dirty="0" smtClean="0"/>
              <a:t>3 set-asides: 2 to address leakage (below) + CEIP</a:t>
            </a:r>
          </a:p>
          <a:p>
            <a:pPr lvl="1"/>
            <a:r>
              <a:rPr lang="en-US" dirty="0" smtClean="0"/>
              <a:t>Unlimited banking allowed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723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Mass-Based Plan: Allocation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 Plan </a:t>
            </a:r>
            <a:r>
              <a:rPr lang="en-US" dirty="0" smtClean="0"/>
              <a:t>(cont’d)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EGU does not operate for 2 consecutive calendar </a:t>
            </a:r>
            <a:r>
              <a:rPr lang="en-US" dirty="0" smtClean="0"/>
              <a:t>years, would only receive allowances for “limited number of years”</a:t>
            </a:r>
          </a:p>
          <a:p>
            <a:pPr lvl="2"/>
            <a:r>
              <a:rPr lang="en-US" dirty="0" smtClean="0"/>
              <a:t>Specific proposal: after 2 consecutive years without operation, no allowances in next compliance period; EPA seeks comments on alternatives</a:t>
            </a:r>
          </a:p>
          <a:p>
            <a:pPr lvl="2"/>
            <a:r>
              <a:rPr lang="en-US" dirty="0" smtClean="0"/>
              <a:t>Implications for NGS, Four Corners, AZ EGUs</a:t>
            </a:r>
          </a:p>
          <a:p>
            <a:pPr lvl="2"/>
            <a:r>
              <a:rPr lang="en-US" dirty="0" smtClean="0"/>
              <a:t>How are retirements before 2022 treated?</a:t>
            </a:r>
          </a:p>
          <a:p>
            <a:pPr lvl="1"/>
            <a:r>
              <a:rPr lang="en-US" dirty="0" smtClean="0"/>
              <a:t>States may replace EPA determined allocation system with state-developed provisions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106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Mass-Based Plan: MRR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CPP</a:t>
            </a:r>
          </a:p>
          <a:p>
            <a:pPr lvl="1"/>
            <a:r>
              <a:rPr lang="en-US" dirty="0" smtClean="0"/>
              <a:t>CEMS for hourly CO2 emissions (with some exceptions)</a:t>
            </a:r>
          </a:p>
          <a:p>
            <a:pPr lvl="1"/>
            <a:r>
              <a:rPr lang="en-US" dirty="0" smtClean="0"/>
              <a:t>Sum hourly emissions for compliance period</a:t>
            </a:r>
          </a:p>
          <a:p>
            <a:pPr lvl="1"/>
            <a:r>
              <a:rPr lang="en-US" dirty="0" smtClean="0"/>
              <a:t>Monitoring of net electricity output also required. (Why?)</a:t>
            </a:r>
          </a:p>
          <a:p>
            <a:r>
              <a:rPr lang="en-US" dirty="0" smtClean="0"/>
              <a:t>Federal Plan</a:t>
            </a:r>
          </a:p>
          <a:p>
            <a:pPr lvl="1"/>
            <a:r>
              <a:rPr lang="en-US" dirty="0" smtClean="0"/>
              <a:t>Same</a:t>
            </a:r>
          </a:p>
          <a:p>
            <a:pPr lvl="1"/>
            <a:r>
              <a:rPr lang="en-US" dirty="0" smtClean="0"/>
              <a:t>Requires “Designated Representative” to certify all reports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68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theme/theme1.xml><?xml version="1.0" encoding="utf-8"?>
<a:theme xmlns:a="http://schemas.openxmlformats.org/drawingml/2006/main" name="2014-09-03 Stakeholder Presentation - 111(d) Proposal Overvi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2014-09-03 Stakeholder Presentation - 111(d) Proposal Overview</Template>
  <TotalTime>6940</TotalTime>
  <Words>1298</Words>
  <Application>Microsoft Office PowerPoint</Application>
  <PresentationFormat>On-screen Show (4:3)</PresentationFormat>
  <Paragraphs>307</Paragraphs>
  <Slides>26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Cambria Math</vt:lpstr>
      <vt:lpstr>Times New Roman</vt:lpstr>
      <vt:lpstr>Wingdings</vt:lpstr>
      <vt:lpstr>2014-09-03 Stakeholder Presentation - 111(d) Proposal Overview</vt:lpstr>
      <vt:lpstr>EPA’s Proposed Federal Clean Power Plan</vt:lpstr>
      <vt:lpstr>Overview</vt:lpstr>
      <vt:lpstr>Overview</vt:lpstr>
      <vt:lpstr>Mass-Based Plan Elements</vt:lpstr>
      <vt:lpstr>Mass-Based Plan: Budget</vt:lpstr>
      <vt:lpstr>Mass-Based Plan: Allocation</vt:lpstr>
      <vt:lpstr>Mass-Based Plan: Allocation</vt:lpstr>
      <vt:lpstr>Mass-Based Plan: Allocation</vt:lpstr>
      <vt:lpstr>Mass-Based Plan: MRR</vt:lpstr>
      <vt:lpstr>Mass-Based Plan: Tracking System</vt:lpstr>
      <vt:lpstr>Mass-Based Plan: Demonstrating Compliance</vt:lpstr>
      <vt:lpstr>Mass-Based Plan: Leakage</vt:lpstr>
      <vt:lpstr>Mass-Based Plan: Leakage</vt:lpstr>
      <vt:lpstr>Mass-Based Plan: Leakage</vt:lpstr>
      <vt:lpstr>Mass-Based Plan: CEIP</vt:lpstr>
      <vt:lpstr>Mass-Based Plan: EM&amp;V</vt:lpstr>
      <vt:lpstr>Rate-Based Plan Elements</vt:lpstr>
      <vt:lpstr>Rate-Based Plan: Standards</vt:lpstr>
      <vt:lpstr>Rate-Based Plan: Calculation Method</vt:lpstr>
      <vt:lpstr>Rate-Based Plan: Eligible Resources</vt:lpstr>
      <vt:lpstr>Rate-Based Plan: Eligible Resources</vt:lpstr>
      <vt:lpstr>Rate-Based Plan: Certification and Issuance</vt:lpstr>
      <vt:lpstr>Rate-Based Plan: Certification and Issuance</vt:lpstr>
      <vt:lpstr>Rate-Based Plan: Certification and Issuance</vt:lpstr>
      <vt:lpstr>Rate-Based Plan: EM&amp;V</vt:lpstr>
      <vt:lpstr>Overview</vt:lpstr>
    </vt:vector>
  </TitlesOfParts>
  <Company>ADEQ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EPA’s Clean Power Plan: Overview</dc:title>
  <dc:creator>Steve Burr</dc:creator>
  <cp:lastModifiedBy>Jackie R. Caballero</cp:lastModifiedBy>
  <cp:revision>139</cp:revision>
  <cp:lastPrinted>2014-09-02T21:26:48Z</cp:lastPrinted>
  <dcterms:created xsi:type="dcterms:W3CDTF">2015-08-20T18:40:27Z</dcterms:created>
  <dcterms:modified xsi:type="dcterms:W3CDTF">2015-10-06T17:52:21Z</dcterms:modified>
</cp:coreProperties>
</file>