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9.xml" ContentType="application/vnd.openxmlformats-officedocument.drawingml.chart+xml"/>
  <Override PartName="/ppt/notesSlides/notesSlide18.xml" ContentType="application/vnd.openxmlformats-officedocument.presentationml.notesSlide+xml"/>
  <Override PartName="/ppt/charts/chart20.xml" ContentType="application/vnd.openxmlformats-officedocument.drawingml.chart+xml"/>
  <Override PartName="/ppt/notesSlides/notesSlide1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99" r:id="rId3"/>
    <p:sldId id="277" r:id="rId4"/>
    <p:sldId id="261" r:id="rId5"/>
    <p:sldId id="258" r:id="rId6"/>
    <p:sldId id="262" r:id="rId7"/>
    <p:sldId id="263" r:id="rId8"/>
    <p:sldId id="264" r:id="rId9"/>
    <p:sldId id="265" r:id="rId10"/>
    <p:sldId id="267" r:id="rId11"/>
    <p:sldId id="296" r:id="rId12"/>
    <p:sldId id="274" r:id="rId13"/>
    <p:sldId id="275" r:id="rId14"/>
    <p:sldId id="276" r:id="rId15"/>
    <p:sldId id="294" r:id="rId16"/>
    <p:sldId id="278" r:id="rId17"/>
    <p:sldId id="280" r:id="rId18"/>
    <p:sldId id="281" r:id="rId19"/>
    <p:sldId id="282" r:id="rId20"/>
    <p:sldId id="283" r:id="rId21"/>
    <p:sldId id="284" r:id="rId22"/>
    <p:sldId id="285" r:id="rId23"/>
    <p:sldId id="287" r:id="rId24"/>
    <p:sldId id="288" r:id="rId25"/>
    <p:sldId id="289" r:id="rId26"/>
    <p:sldId id="298" r:id="rId27"/>
    <p:sldId id="290" r:id="rId28"/>
    <p:sldId id="291" r:id="rId29"/>
    <p:sldId id="29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i Wallace" initials="TW5" lastIdx="2" clrIdx="0"/>
  <p:cmAuthor id="1" name="Tai Wallace" initials="TW"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FF"/>
    <a:srgbClr val="0000CC"/>
    <a:srgbClr val="00FF00"/>
    <a:srgbClr val="D2C0AC"/>
    <a:srgbClr val="5C8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4658" autoAdjust="0"/>
  </p:normalViewPr>
  <p:slideViewPr>
    <p:cSldViewPr>
      <p:cViewPr>
        <p:scale>
          <a:sx n="90" d="100"/>
          <a:sy n="90" d="100"/>
        </p:scale>
        <p:origin x="-564"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CPP_Stakeholder_Project_AUG_07092014_Draft2_TW5.xlsm"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CPP_Stakeholder_Project_AUG_07092014_Draft2_TW5.xlsm"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CPP_Stakeholder_Project_AUG_07092014_Draft2_TW5.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Arizona_State_of_Energy_Supplement_08192014.pptx.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CPP_Stakeholder_Project_AUG_07092014_Draft2_TW5.xlsm"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Arizona_State_of_Energy_Supplement_08192014.ppt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Arizona_State_of_Energy_Supplement_08192014.pptx.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Arizona_State_of_Energy_Supplement_08192014.pptx.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Arizona_State_of_Energy_Supplement_08192014.ppt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Arizona_State_of_Energy_Supplement_08192014.pptx.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Arizona_State_of_Energy_Supplement_08192014.pptx.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eq.lcl\fs\shared\AQD\SIPS\SECTION\Greenhouse%20Gases%20(GHGs)\Clean%20Power%20Plan%20Stakeholder%20Meeting%20Research%20Projects\CPP_Stakeholder_Project_AUG_07092014_Draft2_TW5.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'Net Trade Ratio'!$B$1</c:f>
              <c:strCache>
                <c:ptCount val="1"/>
                <c:pt idx="0">
                  <c:v> Net Interstate Trade (MWh) </c:v>
                </c:pt>
              </c:strCache>
            </c:strRef>
          </c:tx>
          <c:spPr>
            <a:solidFill>
              <a:schemeClr val="bg1"/>
            </a:solidFill>
          </c:spPr>
          <c:invertIfNegative val="0"/>
          <c:dPt>
            <c:idx val="0"/>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rgbClr val="FFC000"/>
                </a:solidFill>
              </a:ln>
            </c:spPr>
          </c:dPt>
          <c:dPt>
            <c:idx val="1"/>
            <c:invertIfNegative val="0"/>
            <c:bubble3D val="0"/>
            <c:spPr>
              <a:solidFill>
                <a:schemeClr val="bg1"/>
              </a:solidFill>
              <a:ln>
                <a:solidFill>
                  <a:srgbClr val="00FF00"/>
                </a:solidFill>
              </a:ln>
            </c:spPr>
          </c:dPt>
          <c:dPt>
            <c:idx val="2"/>
            <c:invertIfNegative val="0"/>
            <c:bubble3D val="0"/>
            <c:spPr>
              <a:solidFill>
                <a:schemeClr val="bg1"/>
              </a:solidFill>
              <a:ln>
                <a:solidFill>
                  <a:srgbClr val="FF0000"/>
                </a:solidFill>
              </a:ln>
            </c:spPr>
          </c:dPt>
          <c:dPt>
            <c:idx val="3"/>
            <c:invertIfNegative val="0"/>
            <c:bubble3D val="0"/>
            <c:spPr>
              <a:solidFill>
                <a:schemeClr val="bg1"/>
              </a:solidFill>
              <a:ln>
                <a:solidFill>
                  <a:srgbClr val="6600CC"/>
                </a:solidFill>
              </a:ln>
            </c:spPr>
          </c:dPt>
          <c:dPt>
            <c:idx val="4"/>
            <c:invertIfNegative val="0"/>
            <c:bubble3D val="0"/>
            <c:spPr>
              <a:solidFill>
                <a:schemeClr val="bg1"/>
              </a:solidFill>
              <a:ln>
                <a:solidFill>
                  <a:srgbClr val="00B0F0"/>
                </a:solidFill>
              </a:ln>
            </c:spPr>
          </c:dPt>
          <c:dPt>
            <c:idx val="5"/>
            <c:invertIfNegative val="0"/>
            <c:bubble3D val="0"/>
            <c:spPr>
              <a:solidFill>
                <a:schemeClr val="bg1"/>
              </a:solidFill>
              <a:ln>
                <a:solidFill>
                  <a:srgbClr val="FF00FF"/>
                </a:solidFill>
              </a:ln>
            </c:spPr>
          </c:dPt>
          <c:dPt>
            <c:idx val="6"/>
            <c:invertIfNegative val="0"/>
            <c:bubble3D val="0"/>
            <c:spPr>
              <a:solidFill>
                <a:schemeClr val="bg1"/>
              </a:solidFill>
              <a:ln>
                <a:solidFill>
                  <a:srgbClr val="0000FF"/>
                </a:solidFill>
              </a:ln>
            </c:spPr>
          </c:dPt>
          <c:cat>
            <c:strRef>
              <c:f>'Net Trade Ratio'!$A$2:$A$8</c:f>
              <c:strCache>
                <c:ptCount val="7"/>
                <c:pt idx="0">
                  <c:v>Arizona</c:v>
                </c:pt>
                <c:pt idx="1">
                  <c:v>California</c:v>
                </c:pt>
                <c:pt idx="2">
                  <c:v>Colorado</c:v>
                </c:pt>
                <c:pt idx="3">
                  <c:v>Nevada</c:v>
                </c:pt>
                <c:pt idx="4">
                  <c:v>New Mexico</c:v>
                </c:pt>
                <c:pt idx="5">
                  <c:v>Texas</c:v>
                </c:pt>
                <c:pt idx="6">
                  <c:v>Utah</c:v>
                </c:pt>
              </c:strCache>
            </c:strRef>
          </c:cat>
          <c:val>
            <c:numRef>
              <c:f>'Net Trade Ratio'!$B$2:$B$8</c:f>
              <c:numCache>
                <c:formatCode>#,##0.00</c:formatCode>
                <c:ptCount val="7"/>
                <c:pt idx="0">
                  <c:v>30202049</c:v>
                </c:pt>
                <c:pt idx="1">
                  <c:v>-80838776</c:v>
                </c:pt>
                <c:pt idx="2">
                  <c:v>-4981462</c:v>
                </c:pt>
                <c:pt idx="3">
                  <c:v>-2441976</c:v>
                </c:pt>
                <c:pt idx="4">
                  <c:v>11706748</c:v>
                </c:pt>
                <c:pt idx="5">
                  <c:v>4297800</c:v>
                </c:pt>
                <c:pt idx="6">
                  <c:v>6466797</c:v>
                </c:pt>
              </c:numCache>
            </c:numRef>
          </c:val>
        </c:ser>
        <c:dLbls>
          <c:showLegendKey val="0"/>
          <c:showVal val="0"/>
          <c:showCatName val="0"/>
          <c:showSerName val="0"/>
          <c:showPercent val="0"/>
          <c:showBubbleSize val="0"/>
        </c:dLbls>
        <c:gapWidth val="150"/>
        <c:axId val="174738816"/>
        <c:axId val="174737280"/>
      </c:barChart>
      <c:lineChart>
        <c:grouping val="standard"/>
        <c:varyColors val="0"/>
        <c:ser>
          <c:idx val="0"/>
          <c:order val="0"/>
          <c:tx>
            <c:strRef>
              <c:f>'Net Trade Ratio'!$C$1</c:f>
              <c:strCache>
                <c:ptCount val="1"/>
                <c:pt idx="0">
                  <c:v>Net Trade Index Ratio</c:v>
                </c:pt>
              </c:strCache>
            </c:strRef>
          </c:tx>
          <c:spPr>
            <a:ln>
              <a:noFill/>
            </a:ln>
          </c:spPr>
          <c:marker>
            <c:symbol val="dash"/>
            <c:size val="10"/>
            <c:spPr>
              <a:solidFill>
                <a:schemeClr val="bg1"/>
              </a:solidFill>
            </c:spPr>
          </c:marker>
          <c:dPt>
            <c:idx val="0"/>
            <c:marker>
              <c:spPr>
                <a:solidFill>
                  <a:srgbClr val="FFC000"/>
                </a:solidFill>
                <a:ln>
                  <a:solidFill>
                    <a:srgbClr val="FFC000"/>
                  </a:solidFill>
                </a:ln>
              </c:spPr>
            </c:marker>
            <c:bubble3D val="0"/>
            <c:spPr>
              <a:ln>
                <a:solidFill>
                  <a:srgbClr val="FFC000"/>
                </a:solidFill>
              </a:ln>
            </c:spPr>
          </c:dPt>
          <c:dPt>
            <c:idx val="1"/>
            <c:marker>
              <c:spPr>
                <a:solidFill>
                  <a:srgbClr val="00FF00"/>
                </a:solidFill>
                <a:ln>
                  <a:noFill/>
                </a:ln>
              </c:spPr>
            </c:marker>
            <c:bubble3D val="0"/>
          </c:dPt>
          <c:dPt>
            <c:idx val="2"/>
            <c:marker>
              <c:spPr>
                <a:solidFill>
                  <a:srgbClr val="FF0000"/>
                </a:solidFill>
                <a:ln>
                  <a:noFill/>
                </a:ln>
              </c:spPr>
            </c:marker>
            <c:bubble3D val="0"/>
          </c:dPt>
          <c:dPt>
            <c:idx val="3"/>
            <c:marker>
              <c:spPr>
                <a:solidFill>
                  <a:srgbClr val="6600CC"/>
                </a:solidFill>
                <a:ln>
                  <a:noFill/>
                </a:ln>
              </c:spPr>
            </c:marker>
            <c:bubble3D val="0"/>
          </c:dPt>
          <c:dPt>
            <c:idx val="4"/>
            <c:marker>
              <c:spPr>
                <a:solidFill>
                  <a:srgbClr val="00B0F0"/>
                </a:solidFill>
                <a:ln>
                  <a:noFill/>
                </a:ln>
              </c:spPr>
            </c:marker>
            <c:bubble3D val="0"/>
          </c:dPt>
          <c:dPt>
            <c:idx val="5"/>
            <c:marker>
              <c:spPr>
                <a:solidFill>
                  <a:srgbClr val="FF00FF"/>
                </a:solidFill>
                <a:ln>
                  <a:noFill/>
                </a:ln>
              </c:spPr>
            </c:marker>
            <c:bubble3D val="0"/>
          </c:dPt>
          <c:dPt>
            <c:idx val="6"/>
            <c:marker>
              <c:spPr>
                <a:solidFill>
                  <a:srgbClr val="0000FF"/>
                </a:solidFill>
                <a:ln>
                  <a:noFill/>
                </a:ln>
              </c:spPr>
            </c:marker>
            <c:bubble3D val="0"/>
          </c:dPt>
          <c:cat>
            <c:strRef>
              <c:f>'Net Trade Ratio'!$A$2:$A$8</c:f>
              <c:strCache>
                <c:ptCount val="7"/>
                <c:pt idx="0">
                  <c:v>Arizona</c:v>
                </c:pt>
                <c:pt idx="1">
                  <c:v>California</c:v>
                </c:pt>
                <c:pt idx="2">
                  <c:v>Colorado</c:v>
                </c:pt>
                <c:pt idx="3">
                  <c:v>Nevada</c:v>
                </c:pt>
                <c:pt idx="4">
                  <c:v>New Mexico</c:v>
                </c:pt>
                <c:pt idx="5">
                  <c:v>Texas</c:v>
                </c:pt>
                <c:pt idx="6">
                  <c:v>Utah</c:v>
                </c:pt>
              </c:strCache>
            </c:strRef>
          </c:cat>
          <c:val>
            <c:numRef>
              <c:f>'Net Trade Ratio'!$C$2:$C$8</c:f>
              <c:numCache>
                <c:formatCode>General</c:formatCode>
                <c:ptCount val="7"/>
                <c:pt idx="0">
                  <c:v>1.37</c:v>
                </c:pt>
                <c:pt idx="1">
                  <c:v>0.72</c:v>
                </c:pt>
                <c:pt idx="2">
                  <c:v>0.91</c:v>
                </c:pt>
                <c:pt idx="3">
                  <c:v>0.94</c:v>
                </c:pt>
                <c:pt idx="4">
                  <c:v>1.47</c:v>
                </c:pt>
                <c:pt idx="5">
                  <c:v>1.01</c:v>
                </c:pt>
                <c:pt idx="6">
                  <c:v>1.2</c:v>
                </c:pt>
              </c:numCache>
            </c:numRef>
          </c:val>
          <c:smooth val="0"/>
        </c:ser>
        <c:dLbls>
          <c:showLegendKey val="0"/>
          <c:showVal val="0"/>
          <c:showCatName val="0"/>
          <c:showSerName val="0"/>
          <c:showPercent val="0"/>
          <c:showBubbleSize val="0"/>
        </c:dLbls>
        <c:marker val="1"/>
        <c:smooth val="0"/>
        <c:axId val="174729472"/>
        <c:axId val="174735360"/>
      </c:lineChart>
      <c:catAx>
        <c:axId val="174729472"/>
        <c:scaling>
          <c:orientation val="minMax"/>
        </c:scaling>
        <c:delete val="0"/>
        <c:axPos val="b"/>
        <c:numFmt formatCode="General" sourceLinked="0"/>
        <c:majorTickMark val="out"/>
        <c:minorTickMark val="none"/>
        <c:tickLblPos val="low"/>
        <c:crossAx val="174735360"/>
        <c:crosses val="autoZero"/>
        <c:auto val="1"/>
        <c:lblAlgn val="ctr"/>
        <c:lblOffset val="100"/>
        <c:noMultiLvlLbl val="0"/>
      </c:catAx>
      <c:valAx>
        <c:axId val="174735360"/>
        <c:scaling>
          <c:orientation val="minMax"/>
          <c:max val="2"/>
        </c:scaling>
        <c:delete val="0"/>
        <c:axPos val="l"/>
        <c:majorGridlines/>
        <c:title>
          <c:tx>
            <c:rich>
              <a:bodyPr rot="-5400000" vert="horz"/>
              <a:lstStyle/>
              <a:p>
                <a:pPr>
                  <a:defRPr b="0"/>
                </a:pPr>
                <a:r>
                  <a:rPr lang="en-US" b="0"/>
                  <a:t>Net Trade Ratio</a:t>
                </a:r>
              </a:p>
            </c:rich>
          </c:tx>
          <c:layout/>
          <c:overlay val="0"/>
        </c:title>
        <c:numFmt formatCode="General" sourceLinked="1"/>
        <c:majorTickMark val="out"/>
        <c:minorTickMark val="none"/>
        <c:tickLblPos val="nextTo"/>
        <c:crossAx val="174729472"/>
        <c:crosses val="autoZero"/>
        <c:crossBetween val="between"/>
      </c:valAx>
      <c:valAx>
        <c:axId val="174737280"/>
        <c:scaling>
          <c:orientation val="minMax"/>
          <c:max val="100000000"/>
        </c:scaling>
        <c:delete val="0"/>
        <c:axPos val="r"/>
        <c:numFmt formatCode="#,##0.00" sourceLinked="1"/>
        <c:majorTickMark val="out"/>
        <c:minorTickMark val="none"/>
        <c:tickLblPos val="nextTo"/>
        <c:txPr>
          <a:bodyPr/>
          <a:lstStyle/>
          <a:p>
            <a:pPr>
              <a:defRPr sz="800"/>
            </a:pPr>
            <a:endParaRPr lang="en-US"/>
          </a:p>
        </c:txPr>
        <c:crossAx val="174738816"/>
        <c:crosses val="max"/>
        <c:crossBetween val="between"/>
      </c:valAx>
      <c:catAx>
        <c:axId val="174738816"/>
        <c:scaling>
          <c:orientation val="minMax"/>
        </c:scaling>
        <c:delete val="1"/>
        <c:axPos val="b"/>
        <c:numFmt formatCode="General" sourceLinked="1"/>
        <c:majorTickMark val="out"/>
        <c:minorTickMark val="none"/>
        <c:tickLblPos val="nextTo"/>
        <c:crossAx val="174737280"/>
        <c:crosses val="autoZero"/>
        <c:auto val="1"/>
        <c:lblAlgn val="ctr"/>
        <c:lblOffset val="100"/>
        <c:noMultiLvlLbl val="0"/>
      </c:catAx>
    </c:plotArea>
    <c:legend>
      <c:legendPos val="b"/>
      <c:layout/>
      <c:overlay val="0"/>
    </c:legend>
    <c:plotVisOnly val="1"/>
    <c:dispBlanksAs val="gap"/>
    <c:showDLblsOverMax val="0"/>
  </c:chart>
  <c:spPr>
    <a:solidFill>
      <a:schemeClr val="accent1">
        <a:lumMod val="40000"/>
        <a:lumOff val="60000"/>
      </a:schemeClr>
    </a:solid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Current Peak Load Requirement</c:v>
                </c:pt>
              </c:strCache>
            </c:strRef>
          </c:tx>
          <c:invertIfNegative val="0"/>
          <c:cat>
            <c:strRef>
              <c:f>Sheet1!$A$2</c:f>
              <c:strCache>
                <c:ptCount val="1"/>
                <c:pt idx="0">
                  <c:v>Arizona's Largest Utilities</c:v>
                </c:pt>
              </c:strCache>
            </c:strRef>
          </c:cat>
          <c:val>
            <c:numRef>
              <c:f>Sheet1!$B$2</c:f>
              <c:numCache>
                <c:formatCode>General</c:formatCode>
                <c:ptCount val="1"/>
                <c:pt idx="0">
                  <c:v>19432.599999999999</c:v>
                </c:pt>
              </c:numCache>
            </c:numRef>
          </c:val>
        </c:ser>
        <c:ser>
          <c:idx val="1"/>
          <c:order val="1"/>
          <c:tx>
            <c:strRef>
              <c:f>Sheet1!$C$1</c:f>
              <c:strCache>
                <c:ptCount val="1"/>
                <c:pt idx="0">
                  <c:v>Current Resource Capacity</c:v>
                </c:pt>
              </c:strCache>
            </c:strRef>
          </c:tx>
          <c:invertIfNegative val="0"/>
          <c:cat>
            <c:strRef>
              <c:f>Sheet1!$A$2</c:f>
              <c:strCache>
                <c:ptCount val="1"/>
                <c:pt idx="0">
                  <c:v>Arizona's Largest Utilities</c:v>
                </c:pt>
              </c:strCache>
            </c:strRef>
          </c:cat>
          <c:val>
            <c:numRef>
              <c:f>Sheet1!$C$2</c:f>
              <c:numCache>
                <c:formatCode>General</c:formatCode>
                <c:ptCount val="1"/>
                <c:pt idx="0">
                  <c:v>20732</c:v>
                </c:pt>
              </c:numCache>
            </c:numRef>
          </c:val>
        </c:ser>
        <c:dLbls>
          <c:showLegendKey val="0"/>
          <c:showVal val="0"/>
          <c:showCatName val="0"/>
          <c:showSerName val="0"/>
          <c:showPercent val="0"/>
          <c:showBubbleSize val="0"/>
        </c:dLbls>
        <c:gapWidth val="150"/>
        <c:axId val="213253120"/>
        <c:axId val="213254912"/>
      </c:barChart>
      <c:catAx>
        <c:axId val="213253120"/>
        <c:scaling>
          <c:orientation val="minMax"/>
        </c:scaling>
        <c:delete val="0"/>
        <c:axPos val="b"/>
        <c:majorTickMark val="out"/>
        <c:minorTickMark val="none"/>
        <c:tickLblPos val="nextTo"/>
        <c:crossAx val="213254912"/>
        <c:crosses val="autoZero"/>
        <c:auto val="1"/>
        <c:lblAlgn val="ctr"/>
        <c:lblOffset val="100"/>
        <c:noMultiLvlLbl val="0"/>
      </c:catAx>
      <c:valAx>
        <c:axId val="213254912"/>
        <c:scaling>
          <c:orientation val="minMax"/>
          <c:max val="22000"/>
          <c:min val="15000"/>
        </c:scaling>
        <c:delete val="0"/>
        <c:axPos val="l"/>
        <c:majorGridlines/>
        <c:title>
          <c:tx>
            <c:rich>
              <a:bodyPr rot="-5400000" vert="horz"/>
              <a:lstStyle/>
              <a:p>
                <a:pPr>
                  <a:defRPr sz="1400" b="0"/>
                </a:pPr>
                <a:r>
                  <a:rPr lang="en-US" sz="1400" b="0" dirty="0" smtClean="0"/>
                  <a:t>MW</a:t>
                </a:r>
                <a:endParaRPr lang="en-US" sz="1400" b="0" dirty="0"/>
              </a:p>
            </c:rich>
          </c:tx>
          <c:layout/>
          <c:overlay val="0"/>
        </c:title>
        <c:numFmt formatCode="General" sourceLinked="1"/>
        <c:majorTickMark val="out"/>
        <c:minorTickMark val="none"/>
        <c:tickLblPos val="nextTo"/>
        <c:txPr>
          <a:bodyPr/>
          <a:lstStyle/>
          <a:p>
            <a:pPr>
              <a:defRPr sz="1200"/>
            </a:pPr>
            <a:endParaRPr lang="en-US"/>
          </a:p>
        </c:txPr>
        <c:crossAx val="213253120"/>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Apache Generating Station</a:t>
            </a:r>
            <a:endParaRPr lang="en-US" sz="1200" dirty="0"/>
          </a:p>
        </c:rich>
      </c:tx>
      <c:layout/>
      <c:overlay val="0"/>
      <c:spPr>
        <a:noFill/>
        <a:ln>
          <a:noFill/>
        </a:ln>
      </c:spPr>
    </c:title>
    <c:autoTitleDeleted val="0"/>
    <c:plotArea>
      <c:layout>
        <c:manualLayout>
          <c:layoutTarget val="inner"/>
          <c:xMode val="edge"/>
          <c:yMode val="edge"/>
          <c:x val="0.1695126130067075"/>
          <c:y val="0.13686169437153689"/>
          <c:w val="0.67023403324584419"/>
          <c:h val="0.67023403324584419"/>
        </c:manualLayout>
      </c:layout>
      <c:doughnutChart>
        <c:varyColors val="1"/>
        <c:ser>
          <c:idx val="0"/>
          <c:order val="0"/>
          <c:tx>
            <c:strRef>
              <c:f>Sheet1!$B$1</c:f>
              <c:strCache>
                <c:ptCount val="1"/>
                <c:pt idx="0">
                  <c:v>Nominal Capacity (MW)</c:v>
                </c:pt>
              </c:strCache>
            </c:strRef>
          </c:tx>
          <c:spPr>
            <a:solidFill>
              <a:schemeClr val="accent1">
                <a:lumMod val="50000"/>
              </a:schemeClr>
            </a:solidFill>
            <a:ln w="28575">
              <a:solidFill>
                <a:schemeClr val="accent4">
                  <a:lumMod val="75000"/>
                </a:schemeClr>
              </a:solidFill>
            </a:ln>
          </c:spPr>
          <c:explosion val="2"/>
          <c:dLbls>
            <c:dLbl>
              <c:idx val="0"/>
              <c:spPr/>
              <c:txPr>
                <a:bodyPr/>
                <a:lstStyle/>
                <a:p>
                  <a:pPr>
                    <a:defRPr sz="1200">
                      <a:solidFill>
                        <a:schemeClr val="bg1"/>
                      </a:solidFill>
                    </a:defRPr>
                  </a:pPr>
                  <a:endParaRPr lang="en-US"/>
                </a:p>
              </c:txPr>
              <c:showLegendKey val="0"/>
              <c:showVal val="1"/>
              <c:showCatName val="0"/>
              <c:showSerName val="0"/>
              <c:showPercent val="1"/>
              <c:showBubbleSize val="0"/>
            </c:dLbl>
            <c:spPr>
              <a:noFill/>
              <a:ln>
                <a:noFill/>
              </a:ln>
              <a:effectLst/>
            </c:spPr>
            <c:txPr>
              <a:bodyPr/>
              <a:lstStyle/>
              <a:p>
                <a:pPr>
                  <a:defRPr>
                    <a:solidFill>
                      <a:schemeClr val="bg1"/>
                    </a:solidFill>
                  </a:defRPr>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c:f>
              <c:strCache>
                <c:ptCount val="1"/>
                <c:pt idx="0">
                  <c:v>AEPCO</c:v>
                </c:pt>
              </c:strCache>
            </c:strRef>
          </c:cat>
          <c:val>
            <c:numRef>
              <c:f>Sheet1!$B$2</c:f>
              <c:numCache>
                <c:formatCode>General</c:formatCode>
                <c:ptCount val="1"/>
                <c:pt idx="0">
                  <c:v>390</c:v>
                </c:pt>
              </c:numCache>
            </c:numRef>
          </c:val>
        </c:ser>
        <c:dLbls>
          <c:showLegendKey val="0"/>
          <c:showVal val="0"/>
          <c:showCatName val="0"/>
          <c:showSerName val="0"/>
          <c:showPercent val="0"/>
          <c:showBubbleSize val="0"/>
          <c:showLeaderLines val="1"/>
        </c:dLbls>
        <c:firstSliceAng val="0"/>
        <c:holeSize val="50"/>
      </c:doughnutChart>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err="1" smtClean="0"/>
              <a:t>Cholla</a:t>
            </a:r>
            <a:r>
              <a:rPr lang="en-US" sz="1200" dirty="0" smtClean="0"/>
              <a:t> Generating Station</a:t>
            </a:r>
            <a:endParaRPr lang="en-US" sz="1200" dirty="0"/>
          </a:p>
        </c:rich>
      </c:tx>
      <c:layout/>
      <c:overlay val="0"/>
      <c:spPr>
        <a:noFill/>
      </c:spPr>
    </c:title>
    <c:autoTitleDeleted val="0"/>
    <c:plotArea>
      <c:layout>
        <c:manualLayout>
          <c:layoutTarget val="inner"/>
          <c:xMode val="edge"/>
          <c:yMode val="edge"/>
          <c:x val="0.16488298337707785"/>
          <c:y val="0.14149132400116651"/>
          <c:w val="0.67023403324584419"/>
          <c:h val="0.67023403324584419"/>
        </c:manualLayout>
      </c:layout>
      <c:doughnutChart>
        <c:varyColors val="1"/>
        <c:ser>
          <c:idx val="0"/>
          <c:order val="0"/>
          <c:tx>
            <c:strRef>
              <c:f>Sheet1!$B$1</c:f>
              <c:strCache>
                <c:ptCount val="1"/>
                <c:pt idx="0">
                  <c:v>Nominal Capacity (MW)</c:v>
                </c:pt>
              </c:strCache>
            </c:strRef>
          </c:tx>
          <c:spPr>
            <a:ln w="28575">
              <a:solidFill>
                <a:schemeClr val="accent4">
                  <a:lumMod val="75000"/>
                </a:schemeClr>
              </a:solidFill>
            </a:ln>
          </c:spPr>
          <c:dPt>
            <c:idx val="0"/>
            <c:bubble3D val="0"/>
            <c:spPr>
              <a:solidFill>
                <a:schemeClr val="accent1">
                  <a:lumMod val="50000"/>
                </a:schemeClr>
              </a:solidFill>
              <a:ln w="28575">
                <a:solidFill>
                  <a:schemeClr val="accent4">
                    <a:lumMod val="75000"/>
                  </a:schemeClr>
                </a:solidFill>
              </a:ln>
            </c:spPr>
          </c:dPt>
          <c:dPt>
            <c:idx val="1"/>
            <c:bubble3D val="0"/>
            <c:spPr>
              <a:solidFill>
                <a:schemeClr val="accent1">
                  <a:lumMod val="75000"/>
                </a:schemeClr>
              </a:solidFill>
              <a:ln w="28575">
                <a:solidFill>
                  <a:schemeClr val="accent4">
                    <a:lumMod val="75000"/>
                  </a:schemeClr>
                </a:solidFill>
              </a:ln>
            </c:spPr>
          </c:dPt>
          <c:dLbls>
            <c:spPr>
              <a:noFill/>
              <a:ln>
                <a:noFill/>
              </a:ln>
              <a:effectLst/>
            </c:spPr>
            <c:txPr>
              <a:bodyPr/>
              <a:lstStyle/>
              <a:p>
                <a:pPr>
                  <a:defRPr sz="1200">
                    <a:solidFill>
                      <a:schemeClr val="bg1"/>
                    </a:solidFill>
                  </a:defRPr>
                </a:pPr>
                <a:endParaRPr lang="en-US"/>
              </a:p>
            </c:txPr>
            <c:showLegendKey val="0"/>
            <c:showVal val="1"/>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APS</c:v>
                </c:pt>
                <c:pt idx="1">
                  <c:v>Pacificorp</c:v>
                </c:pt>
              </c:strCache>
            </c:strRef>
          </c:cat>
          <c:val>
            <c:numRef>
              <c:f>Sheet1!$B$2:$B$3</c:f>
              <c:numCache>
                <c:formatCode>General</c:formatCode>
                <c:ptCount val="2"/>
                <c:pt idx="0">
                  <c:v>647</c:v>
                </c:pt>
                <c:pt idx="1">
                  <c:v>380</c:v>
                </c:pt>
              </c:numCache>
            </c:numRef>
          </c:val>
        </c:ser>
        <c:dLbls>
          <c:showLegendKey val="0"/>
          <c:showVal val="0"/>
          <c:showCatName val="0"/>
          <c:showSerName val="0"/>
          <c:showPercent val="0"/>
          <c:showBubbleSize val="0"/>
          <c:showLeaderLines val="1"/>
        </c:dLbls>
        <c:firstSliceAng val="0"/>
        <c:holeSize val="50"/>
      </c:doughnutChart>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Coronado Generating Station</a:t>
            </a:r>
            <a:endParaRPr lang="en-US" sz="1200" dirty="0"/>
          </a:p>
        </c:rich>
      </c:tx>
      <c:layout/>
      <c:overlay val="0"/>
      <c:spPr>
        <a:noFill/>
      </c:spPr>
    </c:title>
    <c:autoTitleDeleted val="0"/>
    <c:plotArea>
      <c:layout>
        <c:manualLayout>
          <c:layoutTarget val="inner"/>
          <c:xMode val="edge"/>
          <c:yMode val="edge"/>
          <c:x val="0.16488298337707785"/>
          <c:y val="0.14149132400116651"/>
          <c:w val="0.67023403324584419"/>
          <c:h val="0.67023403324584419"/>
        </c:manualLayout>
      </c:layout>
      <c:doughnutChart>
        <c:varyColors val="1"/>
        <c:ser>
          <c:idx val="0"/>
          <c:order val="0"/>
          <c:tx>
            <c:strRef>
              <c:f>Sheet1!$B$1</c:f>
              <c:strCache>
                <c:ptCount val="1"/>
                <c:pt idx="0">
                  <c:v>Nominal Capacity (MW)</c:v>
                </c:pt>
              </c:strCache>
            </c:strRef>
          </c:tx>
          <c:spPr>
            <a:ln w="28575">
              <a:solidFill>
                <a:schemeClr val="accent4">
                  <a:lumMod val="75000"/>
                </a:schemeClr>
              </a:solidFill>
            </a:ln>
          </c:spPr>
          <c:dPt>
            <c:idx val="0"/>
            <c:bubble3D val="0"/>
            <c:spPr>
              <a:solidFill>
                <a:schemeClr val="accent1">
                  <a:lumMod val="50000"/>
                </a:schemeClr>
              </a:solidFill>
              <a:ln w="28575">
                <a:solidFill>
                  <a:schemeClr val="accent4">
                    <a:lumMod val="75000"/>
                  </a:schemeClr>
                </a:solidFill>
              </a:ln>
            </c:spPr>
          </c:dPt>
          <c:dPt>
            <c:idx val="1"/>
            <c:bubble3D val="0"/>
            <c:spPr>
              <a:solidFill>
                <a:schemeClr val="accent1">
                  <a:lumMod val="75000"/>
                </a:schemeClr>
              </a:solidFill>
              <a:ln w="28575">
                <a:solidFill>
                  <a:schemeClr val="accent4">
                    <a:lumMod val="75000"/>
                  </a:schemeClr>
                </a:solidFill>
              </a:ln>
            </c:spPr>
          </c:dPt>
          <c:dLbls>
            <c:spPr>
              <a:noFill/>
              <a:ln>
                <a:noFill/>
              </a:ln>
              <a:effectLst/>
            </c:spPr>
            <c:txPr>
              <a:bodyPr/>
              <a:lstStyle/>
              <a:p>
                <a:pPr>
                  <a:defRPr sz="1200">
                    <a:solidFill>
                      <a:schemeClr val="bg1"/>
                    </a:solidFill>
                  </a:defRPr>
                </a:pPr>
                <a:endParaRPr lang="en-US"/>
              </a:p>
            </c:txPr>
            <c:showLegendKey val="0"/>
            <c:showVal val="1"/>
            <c:showCatName val="0"/>
            <c:showSerName val="0"/>
            <c:showPercent val="1"/>
            <c:showBubbleSize val="0"/>
            <c:showLeaderLines val="1"/>
            <c:extLst>
              <c:ext xmlns:c15="http://schemas.microsoft.com/office/drawing/2012/chart" uri="{CE6537A1-D6FC-4f65-9D91-7224C49458BB}">
                <c15:layout/>
              </c:ext>
            </c:extLst>
          </c:dLbls>
          <c:cat>
            <c:strRef>
              <c:f>Sheet1!$A$2</c:f>
              <c:strCache>
                <c:ptCount val="1"/>
                <c:pt idx="0">
                  <c:v>SRP</c:v>
                </c:pt>
              </c:strCache>
            </c:strRef>
          </c:cat>
          <c:val>
            <c:numRef>
              <c:f>Sheet1!$B$2</c:f>
              <c:numCache>
                <c:formatCode>General</c:formatCode>
                <c:ptCount val="1"/>
                <c:pt idx="0">
                  <c:v>765</c:v>
                </c:pt>
              </c:numCache>
            </c:numRef>
          </c:val>
        </c:ser>
        <c:dLbls>
          <c:showLegendKey val="0"/>
          <c:showVal val="0"/>
          <c:showCatName val="0"/>
          <c:showSerName val="0"/>
          <c:showPercent val="0"/>
          <c:showBubbleSize val="0"/>
          <c:showLeaderLines val="1"/>
        </c:dLbls>
        <c:firstSliceAng val="0"/>
        <c:holeSize val="50"/>
      </c:doughnutChart>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err="1" smtClean="0"/>
              <a:t>Springerville</a:t>
            </a:r>
            <a:r>
              <a:rPr lang="en-US" sz="1200" dirty="0" smtClean="0"/>
              <a:t> Generating Station</a:t>
            </a:r>
            <a:endParaRPr lang="en-US" sz="1200" dirty="0"/>
          </a:p>
        </c:rich>
      </c:tx>
      <c:layout/>
      <c:overlay val="0"/>
      <c:spPr>
        <a:noFill/>
      </c:spPr>
    </c:title>
    <c:autoTitleDeleted val="0"/>
    <c:plotArea>
      <c:layout>
        <c:manualLayout>
          <c:layoutTarget val="inner"/>
          <c:xMode val="edge"/>
          <c:yMode val="edge"/>
          <c:x val="0.16488298337707785"/>
          <c:y val="0.14149132400116651"/>
          <c:w val="0.67023403324584419"/>
          <c:h val="0.67023403324584419"/>
        </c:manualLayout>
      </c:layout>
      <c:doughnutChart>
        <c:varyColors val="1"/>
        <c:ser>
          <c:idx val="0"/>
          <c:order val="0"/>
          <c:tx>
            <c:strRef>
              <c:f>Sheet1!$B$1</c:f>
              <c:strCache>
                <c:ptCount val="1"/>
                <c:pt idx="0">
                  <c:v>Nominal Capacity (MW)</c:v>
                </c:pt>
              </c:strCache>
            </c:strRef>
          </c:tx>
          <c:spPr>
            <a:ln w="28575">
              <a:solidFill>
                <a:schemeClr val="accent4">
                  <a:lumMod val="75000"/>
                </a:schemeClr>
              </a:solidFill>
            </a:ln>
          </c:spPr>
          <c:dPt>
            <c:idx val="0"/>
            <c:bubble3D val="0"/>
            <c:spPr>
              <a:solidFill>
                <a:schemeClr val="accent1">
                  <a:lumMod val="50000"/>
                </a:schemeClr>
              </a:solidFill>
              <a:ln w="28575">
                <a:solidFill>
                  <a:schemeClr val="accent4">
                    <a:lumMod val="75000"/>
                  </a:schemeClr>
                </a:solidFill>
              </a:ln>
            </c:spPr>
          </c:dPt>
          <c:dPt>
            <c:idx val="1"/>
            <c:bubble3D val="0"/>
            <c:spPr>
              <a:solidFill>
                <a:schemeClr val="accent1">
                  <a:lumMod val="75000"/>
                </a:schemeClr>
              </a:solidFill>
              <a:ln w="28575">
                <a:solidFill>
                  <a:schemeClr val="accent4">
                    <a:lumMod val="75000"/>
                  </a:schemeClr>
                </a:solidFill>
              </a:ln>
            </c:spPr>
          </c:dPt>
          <c:dPt>
            <c:idx val="2"/>
            <c:bubble3D val="0"/>
            <c:spPr>
              <a:solidFill>
                <a:schemeClr val="accent1">
                  <a:lumMod val="60000"/>
                  <a:lumOff val="40000"/>
                </a:schemeClr>
              </a:solidFill>
              <a:ln w="28575">
                <a:solidFill>
                  <a:schemeClr val="accent4">
                    <a:lumMod val="75000"/>
                  </a:schemeClr>
                </a:solidFill>
              </a:ln>
            </c:spPr>
          </c:dPt>
          <c:dLbls>
            <c:dLbl>
              <c:idx val="0"/>
              <c:layout>
                <c:manualLayout>
                  <c:x val="-7.5471698113207489E-2"/>
                  <c:y val="0.19907370953630787"/>
                </c:manualLayout>
              </c:layout>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TEP</c:v>
                </c:pt>
                <c:pt idx="1">
                  <c:v>Tri-State G&amp;T</c:v>
                </c:pt>
                <c:pt idx="2">
                  <c:v>SRP</c:v>
                </c:pt>
              </c:strCache>
            </c:strRef>
          </c:cat>
          <c:val>
            <c:numRef>
              <c:f>Sheet1!$B$2:$B$4</c:f>
              <c:numCache>
                <c:formatCode>General</c:formatCode>
                <c:ptCount val="3"/>
                <c:pt idx="0">
                  <c:v>804.5</c:v>
                </c:pt>
                <c:pt idx="1">
                  <c:v>402.25</c:v>
                </c:pt>
                <c:pt idx="2">
                  <c:v>402.25</c:v>
                </c:pt>
              </c:numCache>
            </c:numRef>
          </c:val>
        </c:ser>
        <c:dLbls>
          <c:showLegendKey val="0"/>
          <c:showVal val="0"/>
          <c:showCatName val="0"/>
          <c:showSerName val="0"/>
          <c:showPercent val="0"/>
          <c:showBubbleSize val="0"/>
          <c:showLeaderLines val="1"/>
        </c:dLbls>
        <c:firstSliceAng val="0"/>
        <c:holeSize val="50"/>
      </c:doughnutChart>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Average Coal Unit Age by State</a:t>
            </a:r>
            <a:endParaRPr lang="en-US" sz="1400" dirty="0"/>
          </a:p>
        </c:rich>
      </c:tx>
      <c:layout/>
      <c:overlay val="0"/>
    </c:title>
    <c:autoTitleDeleted val="0"/>
    <c:plotArea>
      <c:layout/>
      <c:barChart>
        <c:barDir val="col"/>
        <c:grouping val="clustered"/>
        <c:varyColors val="0"/>
        <c:ser>
          <c:idx val="0"/>
          <c:order val="0"/>
          <c:tx>
            <c:strRef>
              <c:f>Coal_Fleet_Age!$C$2</c:f>
              <c:strCache>
                <c:ptCount val="1"/>
                <c:pt idx="0">
                  <c:v>Mean Unit Age (yrs)</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c:spPr>
          <c:invertIfNegative val="0"/>
          <c:dPt>
            <c:idx val="3"/>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00FF00"/>
                </a:solidFill>
              </a:ln>
            </c:spPr>
          </c:dPt>
          <c:dPt>
            <c:idx val="4"/>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FF"/>
                </a:solidFill>
              </a:ln>
            </c:spPr>
          </c:dPt>
          <c:dPt>
            <c:idx val="5"/>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c:spPr>
          </c:dPt>
          <c:dPt>
            <c:idx val="8"/>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7030A0"/>
                </a:solidFill>
              </a:ln>
            </c:spPr>
          </c:dPt>
          <c:dPt>
            <c:idx val="19"/>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c:spPr>
          </c:dPt>
          <c:dPt>
            <c:idx val="22"/>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00B0F0"/>
                </a:solidFill>
              </a:ln>
            </c:spPr>
          </c:dPt>
          <c:dPt>
            <c:idx val="32"/>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0000CC"/>
                </a:solidFill>
              </a:ln>
            </c:spPr>
          </c:dPt>
          <c:dLbls>
            <c:spPr>
              <a:noFill/>
              <a:ln>
                <a:noFill/>
              </a:ln>
              <a:effectLst/>
            </c:spPr>
            <c:txPr>
              <a:bodyPr rot="-5400000" vert="horz"/>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Coal_Fleet_Age!$A$3:$A$49</c:f>
              <c:strCache>
                <c:ptCount val="47"/>
                <c:pt idx="0">
                  <c:v>HI</c:v>
                </c:pt>
                <c:pt idx="1">
                  <c:v>ME</c:v>
                </c:pt>
                <c:pt idx="2">
                  <c:v>AR</c:v>
                </c:pt>
                <c:pt idx="3">
                  <c:v>CA</c:v>
                </c:pt>
                <c:pt idx="4">
                  <c:v>TX</c:v>
                </c:pt>
                <c:pt idx="5">
                  <c:v>AZ</c:v>
                </c:pt>
                <c:pt idx="6">
                  <c:v>LA</c:v>
                </c:pt>
                <c:pt idx="7">
                  <c:v>OK</c:v>
                </c:pt>
                <c:pt idx="8">
                  <c:v>NV</c:v>
                </c:pt>
                <c:pt idx="9">
                  <c:v>WY</c:v>
                </c:pt>
                <c:pt idx="10">
                  <c:v>OR</c:v>
                </c:pt>
                <c:pt idx="11">
                  <c:v>MS</c:v>
                </c:pt>
                <c:pt idx="12">
                  <c:v>MT</c:v>
                </c:pt>
                <c:pt idx="13">
                  <c:v>FL</c:v>
                </c:pt>
                <c:pt idx="14">
                  <c:v>IA</c:v>
                </c:pt>
                <c:pt idx="15">
                  <c:v>NE</c:v>
                </c:pt>
                <c:pt idx="16">
                  <c:v>VA</c:v>
                </c:pt>
                <c:pt idx="17">
                  <c:v>SC</c:v>
                </c:pt>
                <c:pt idx="18">
                  <c:v>ND</c:v>
                </c:pt>
                <c:pt idx="19">
                  <c:v>CO</c:v>
                </c:pt>
                <c:pt idx="20">
                  <c:v>WA</c:v>
                </c:pt>
                <c:pt idx="21">
                  <c:v>IL</c:v>
                </c:pt>
                <c:pt idx="22">
                  <c:v>NM</c:v>
                </c:pt>
                <c:pt idx="23">
                  <c:v>NJ</c:v>
                </c:pt>
                <c:pt idx="24">
                  <c:v>WI</c:v>
                </c:pt>
                <c:pt idx="25">
                  <c:v>NC</c:v>
                </c:pt>
                <c:pt idx="26">
                  <c:v>MD</c:v>
                </c:pt>
                <c:pt idx="27">
                  <c:v>MO</c:v>
                </c:pt>
                <c:pt idx="28">
                  <c:v>KY</c:v>
                </c:pt>
                <c:pt idx="29">
                  <c:v>GA</c:v>
                </c:pt>
                <c:pt idx="30">
                  <c:v>KS</c:v>
                </c:pt>
                <c:pt idx="31">
                  <c:v>CT</c:v>
                </c:pt>
                <c:pt idx="32">
                  <c:v>UT</c:v>
                </c:pt>
                <c:pt idx="33">
                  <c:v>IN</c:v>
                </c:pt>
                <c:pt idx="34">
                  <c:v>SD</c:v>
                </c:pt>
                <c:pt idx="35">
                  <c:v>AK</c:v>
                </c:pt>
                <c:pt idx="36">
                  <c:v>MI</c:v>
                </c:pt>
                <c:pt idx="37">
                  <c:v>DE</c:v>
                </c:pt>
                <c:pt idx="38">
                  <c:v>WV</c:v>
                </c:pt>
                <c:pt idx="39">
                  <c:v>NY</c:v>
                </c:pt>
                <c:pt idx="40">
                  <c:v>PA</c:v>
                </c:pt>
                <c:pt idx="41">
                  <c:v>MN</c:v>
                </c:pt>
                <c:pt idx="42">
                  <c:v>OH</c:v>
                </c:pt>
                <c:pt idx="43">
                  <c:v>AL</c:v>
                </c:pt>
                <c:pt idx="44">
                  <c:v>MA</c:v>
                </c:pt>
                <c:pt idx="45">
                  <c:v>NH</c:v>
                </c:pt>
                <c:pt idx="46">
                  <c:v>TN</c:v>
                </c:pt>
              </c:strCache>
            </c:strRef>
          </c:cat>
          <c:val>
            <c:numRef>
              <c:f>Coal_Fleet_Age!$C$3:$C$49</c:f>
              <c:numCache>
                <c:formatCode>General</c:formatCode>
                <c:ptCount val="47"/>
                <c:pt idx="0">
                  <c:v>22</c:v>
                </c:pt>
                <c:pt idx="1">
                  <c:v>24</c:v>
                </c:pt>
                <c:pt idx="2">
                  <c:v>24.299999999999955</c:v>
                </c:pt>
                <c:pt idx="3">
                  <c:v>28.400000000000091</c:v>
                </c:pt>
                <c:pt idx="4">
                  <c:v>29.900000000000091</c:v>
                </c:pt>
                <c:pt idx="5">
                  <c:v>31.299999999999955</c:v>
                </c:pt>
                <c:pt idx="6">
                  <c:v>31.299999999999955</c:v>
                </c:pt>
                <c:pt idx="7">
                  <c:v>32.400000000000091</c:v>
                </c:pt>
                <c:pt idx="8">
                  <c:v>33.099999999999909</c:v>
                </c:pt>
                <c:pt idx="9">
                  <c:v>33.400000000000091</c:v>
                </c:pt>
                <c:pt idx="10">
                  <c:v>34</c:v>
                </c:pt>
                <c:pt idx="11">
                  <c:v>34.599999999999909</c:v>
                </c:pt>
                <c:pt idx="12">
                  <c:v>35</c:v>
                </c:pt>
                <c:pt idx="13">
                  <c:v>37</c:v>
                </c:pt>
                <c:pt idx="14">
                  <c:v>37.799999999999955</c:v>
                </c:pt>
                <c:pt idx="15">
                  <c:v>37.900000000000091</c:v>
                </c:pt>
                <c:pt idx="16">
                  <c:v>38.5</c:v>
                </c:pt>
                <c:pt idx="17">
                  <c:v>38.799999999999955</c:v>
                </c:pt>
                <c:pt idx="18">
                  <c:v>40.5</c:v>
                </c:pt>
                <c:pt idx="19">
                  <c:v>40.700000000000045</c:v>
                </c:pt>
                <c:pt idx="20">
                  <c:v>41.5</c:v>
                </c:pt>
                <c:pt idx="21">
                  <c:v>41.700000000000045</c:v>
                </c:pt>
                <c:pt idx="22">
                  <c:v>41.700000000000045</c:v>
                </c:pt>
                <c:pt idx="23">
                  <c:v>42.099999999999909</c:v>
                </c:pt>
                <c:pt idx="24">
                  <c:v>42.5</c:v>
                </c:pt>
                <c:pt idx="25">
                  <c:v>43.700000000000045</c:v>
                </c:pt>
                <c:pt idx="26">
                  <c:v>44.599999999999909</c:v>
                </c:pt>
                <c:pt idx="27">
                  <c:v>44.599999999999909</c:v>
                </c:pt>
                <c:pt idx="28">
                  <c:v>45</c:v>
                </c:pt>
                <c:pt idx="29">
                  <c:v>45.200000000000045</c:v>
                </c:pt>
                <c:pt idx="30">
                  <c:v>45.200000000000045</c:v>
                </c:pt>
                <c:pt idx="31">
                  <c:v>46</c:v>
                </c:pt>
                <c:pt idx="32">
                  <c:v>46</c:v>
                </c:pt>
                <c:pt idx="33">
                  <c:v>46.5</c:v>
                </c:pt>
                <c:pt idx="34">
                  <c:v>46.5</c:v>
                </c:pt>
                <c:pt idx="35">
                  <c:v>47</c:v>
                </c:pt>
                <c:pt idx="36">
                  <c:v>47.099999999999909</c:v>
                </c:pt>
                <c:pt idx="37">
                  <c:v>47.5</c:v>
                </c:pt>
                <c:pt idx="38">
                  <c:v>47.799999999999955</c:v>
                </c:pt>
                <c:pt idx="39">
                  <c:v>49.400000000000091</c:v>
                </c:pt>
                <c:pt idx="40">
                  <c:v>50</c:v>
                </c:pt>
                <c:pt idx="41">
                  <c:v>50.099999999999909</c:v>
                </c:pt>
                <c:pt idx="42">
                  <c:v>50.400000000000091</c:v>
                </c:pt>
                <c:pt idx="43">
                  <c:v>51.400000000000091</c:v>
                </c:pt>
                <c:pt idx="44">
                  <c:v>54.299999999999955</c:v>
                </c:pt>
                <c:pt idx="45">
                  <c:v>54.700000000000045</c:v>
                </c:pt>
                <c:pt idx="46">
                  <c:v>56</c:v>
                </c:pt>
              </c:numCache>
            </c:numRef>
          </c:val>
        </c:ser>
        <c:dLbls>
          <c:dLblPos val="outEnd"/>
          <c:showLegendKey val="0"/>
          <c:showVal val="1"/>
          <c:showCatName val="0"/>
          <c:showSerName val="0"/>
          <c:showPercent val="0"/>
          <c:showBubbleSize val="0"/>
        </c:dLbls>
        <c:gapWidth val="50"/>
        <c:axId val="219307392"/>
        <c:axId val="219309184"/>
      </c:barChart>
      <c:catAx>
        <c:axId val="219307392"/>
        <c:scaling>
          <c:orientation val="minMax"/>
        </c:scaling>
        <c:delete val="0"/>
        <c:axPos val="b"/>
        <c:numFmt formatCode="General" sourceLinked="0"/>
        <c:majorTickMark val="out"/>
        <c:minorTickMark val="none"/>
        <c:tickLblPos val="nextTo"/>
        <c:txPr>
          <a:bodyPr/>
          <a:lstStyle/>
          <a:p>
            <a:pPr>
              <a:defRPr sz="800"/>
            </a:pPr>
            <a:endParaRPr lang="en-US"/>
          </a:p>
        </c:txPr>
        <c:crossAx val="219309184"/>
        <c:crosses val="autoZero"/>
        <c:auto val="1"/>
        <c:lblAlgn val="ctr"/>
        <c:lblOffset val="100"/>
        <c:noMultiLvlLbl val="0"/>
      </c:catAx>
      <c:valAx>
        <c:axId val="219309184"/>
        <c:scaling>
          <c:orientation val="minMax"/>
        </c:scaling>
        <c:delete val="0"/>
        <c:axPos val="l"/>
        <c:title>
          <c:tx>
            <c:rich>
              <a:bodyPr rot="-5400000" vert="horz"/>
              <a:lstStyle/>
              <a:p>
                <a:pPr>
                  <a:defRPr sz="800" b="0"/>
                </a:pPr>
                <a:r>
                  <a:rPr lang="en-US" sz="800" b="0"/>
                  <a:t>Average Years in Service</a:t>
                </a:r>
              </a:p>
            </c:rich>
          </c:tx>
          <c:layout/>
          <c:overlay val="0"/>
        </c:title>
        <c:numFmt formatCode="General" sourceLinked="1"/>
        <c:majorTickMark val="out"/>
        <c:minorTickMark val="none"/>
        <c:tickLblPos val="nextTo"/>
        <c:txPr>
          <a:bodyPr/>
          <a:lstStyle/>
          <a:p>
            <a:pPr>
              <a:defRPr sz="800"/>
            </a:pPr>
            <a:endParaRPr lang="en-US"/>
          </a:p>
        </c:txPr>
        <c:crossAx val="219307392"/>
        <c:crosses val="autoZero"/>
        <c:crossBetween val="between"/>
      </c:valAx>
    </c:plotArea>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smtClean="0"/>
              <a:t>Average Nameplate and Nominal Unit Capacity By State</a:t>
            </a:r>
            <a:endParaRPr lang="en-US" sz="1400" dirty="0"/>
          </a:p>
        </c:rich>
      </c:tx>
      <c:layout/>
      <c:overlay val="0"/>
    </c:title>
    <c:autoTitleDeleted val="0"/>
    <c:plotArea>
      <c:layout/>
      <c:barChart>
        <c:barDir val="col"/>
        <c:grouping val="clustered"/>
        <c:varyColors val="0"/>
        <c:ser>
          <c:idx val="0"/>
          <c:order val="0"/>
          <c:tx>
            <c:strRef>
              <c:f>Coal_Fleet_Age!$D$2</c:f>
              <c:strCache>
                <c:ptCount val="1"/>
                <c:pt idx="0">
                  <c:v>Mean Unit Nameplate Capacity (MW)</c:v>
                </c:pt>
              </c:strCache>
            </c:strRef>
          </c:tx>
          <c:invertIfNegative val="0"/>
          <c:dPt>
            <c:idx val="1"/>
            <c:invertIfNegative val="0"/>
            <c:bubble3D val="0"/>
            <c:spPr>
              <a:ln>
                <a:solidFill>
                  <a:srgbClr val="00FF00"/>
                </a:solidFill>
              </a:ln>
            </c:spPr>
          </c:dPt>
          <c:dPt>
            <c:idx val="8"/>
            <c:invertIfNegative val="0"/>
            <c:bubble3D val="0"/>
            <c:spPr>
              <a:ln>
                <a:solidFill>
                  <a:srgbClr val="7030A0"/>
                </a:solidFill>
              </a:ln>
            </c:spPr>
          </c:dPt>
          <c:dPt>
            <c:idx val="16"/>
            <c:invertIfNegative val="0"/>
            <c:bubble3D val="0"/>
            <c:spPr>
              <a:ln>
                <a:solidFill>
                  <a:srgbClr val="FF0000"/>
                </a:solidFill>
              </a:ln>
            </c:spPr>
          </c:dPt>
          <c:dPt>
            <c:idx val="23"/>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c:spPr>
          </c:dPt>
          <c:dPt>
            <c:idx val="32"/>
            <c:invertIfNegative val="0"/>
            <c:bubble3D val="0"/>
            <c:spPr>
              <a:ln>
                <a:solidFill>
                  <a:srgbClr val="0000CC"/>
                </a:solidFill>
              </a:ln>
            </c:spPr>
          </c:dPt>
          <c:dPt>
            <c:idx val="40"/>
            <c:invertIfNegative val="0"/>
            <c:bubble3D val="0"/>
            <c:spPr>
              <a:ln>
                <a:solidFill>
                  <a:srgbClr val="00B0F0"/>
                </a:solidFill>
              </a:ln>
            </c:spPr>
          </c:dPt>
          <c:dPt>
            <c:idx val="42"/>
            <c:invertIfNegative val="0"/>
            <c:bubble3D val="0"/>
            <c:spPr>
              <a:ln>
                <a:solidFill>
                  <a:srgbClr val="FF00FF"/>
                </a:solidFill>
              </a:ln>
            </c:spPr>
          </c:dPt>
          <c:cat>
            <c:strRef>
              <c:f>Coal_Fleet_Age!$A$3:$A$53</c:f>
              <c:strCache>
                <c:ptCount val="47"/>
                <c:pt idx="0">
                  <c:v>AK</c:v>
                </c:pt>
                <c:pt idx="1">
                  <c:v>CA</c:v>
                </c:pt>
                <c:pt idx="2">
                  <c:v>ME</c:v>
                </c:pt>
                <c:pt idx="3">
                  <c:v>NH</c:v>
                </c:pt>
                <c:pt idx="4">
                  <c:v>NY</c:v>
                </c:pt>
                <c:pt idx="5">
                  <c:v>VA</c:v>
                </c:pt>
                <c:pt idx="6">
                  <c:v>DE</c:v>
                </c:pt>
                <c:pt idx="7">
                  <c:v>HI</c:v>
                </c:pt>
                <c:pt idx="8">
                  <c:v>NV</c:v>
                </c:pt>
                <c:pt idx="9">
                  <c:v>IA</c:v>
                </c:pt>
                <c:pt idx="10">
                  <c:v>NE</c:v>
                </c:pt>
                <c:pt idx="11">
                  <c:v>MA</c:v>
                </c:pt>
                <c:pt idx="12">
                  <c:v>MI</c:v>
                </c:pt>
                <c:pt idx="13">
                  <c:v>SD</c:v>
                </c:pt>
                <c:pt idx="14">
                  <c:v>MN</c:v>
                </c:pt>
                <c:pt idx="15">
                  <c:v>WI</c:v>
                </c:pt>
                <c:pt idx="16">
                  <c:v>CO</c:v>
                </c:pt>
                <c:pt idx="17">
                  <c:v>TN</c:v>
                </c:pt>
                <c:pt idx="18">
                  <c:v>NJ</c:v>
                </c:pt>
                <c:pt idx="19">
                  <c:v>SC</c:v>
                </c:pt>
                <c:pt idx="20">
                  <c:v>MD</c:v>
                </c:pt>
                <c:pt idx="21">
                  <c:v>KY</c:v>
                </c:pt>
                <c:pt idx="22">
                  <c:v>AL</c:v>
                </c:pt>
                <c:pt idx="23">
                  <c:v>AZ</c:v>
                </c:pt>
                <c:pt idx="24">
                  <c:v>IN</c:v>
                </c:pt>
                <c:pt idx="25">
                  <c:v>WY</c:v>
                </c:pt>
                <c:pt idx="26">
                  <c:v>KS</c:v>
                </c:pt>
                <c:pt idx="27">
                  <c:v>IL</c:v>
                </c:pt>
                <c:pt idx="28">
                  <c:v>MO</c:v>
                </c:pt>
                <c:pt idx="29">
                  <c:v>NC</c:v>
                </c:pt>
                <c:pt idx="30">
                  <c:v>ND</c:v>
                </c:pt>
                <c:pt idx="31">
                  <c:v>OH</c:v>
                </c:pt>
                <c:pt idx="32">
                  <c:v>UT</c:v>
                </c:pt>
                <c:pt idx="33">
                  <c:v>MT</c:v>
                </c:pt>
                <c:pt idx="34">
                  <c:v>PA</c:v>
                </c:pt>
                <c:pt idx="35">
                  <c:v>OK</c:v>
                </c:pt>
                <c:pt idx="36">
                  <c:v>FL</c:v>
                </c:pt>
                <c:pt idx="37">
                  <c:v>CT</c:v>
                </c:pt>
                <c:pt idx="38">
                  <c:v>MS</c:v>
                </c:pt>
                <c:pt idx="39">
                  <c:v>GA</c:v>
                </c:pt>
                <c:pt idx="40">
                  <c:v>NM</c:v>
                </c:pt>
                <c:pt idx="41">
                  <c:v>WV</c:v>
                </c:pt>
                <c:pt idx="42">
                  <c:v>TX</c:v>
                </c:pt>
                <c:pt idx="43">
                  <c:v>LA</c:v>
                </c:pt>
                <c:pt idx="44">
                  <c:v>OR</c:v>
                </c:pt>
                <c:pt idx="45">
                  <c:v>WA</c:v>
                </c:pt>
                <c:pt idx="46">
                  <c:v>AR</c:v>
                </c:pt>
              </c:strCache>
            </c:strRef>
          </c:cat>
          <c:val>
            <c:numRef>
              <c:f>Coal_Fleet_Age!$D$3:$D$53</c:f>
              <c:numCache>
                <c:formatCode>General</c:formatCode>
                <c:ptCount val="47"/>
                <c:pt idx="0">
                  <c:v>25</c:v>
                </c:pt>
                <c:pt idx="1">
                  <c:v>50.5</c:v>
                </c:pt>
                <c:pt idx="2">
                  <c:v>102.6</c:v>
                </c:pt>
                <c:pt idx="3">
                  <c:v>139.80000000000001</c:v>
                </c:pt>
                <c:pt idx="4">
                  <c:v>148.80000000000001</c:v>
                </c:pt>
                <c:pt idx="5">
                  <c:v>180.1</c:v>
                </c:pt>
                <c:pt idx="6">
                  <c:v>196.4</c:v>
                </c:pt>
                <c:pt idx="7">
                  <c:v>203</c:v>
                </c:pt>
                <c:pt idx="8">
                  <c:v>206.5</c:v>
                </c:pt>
                <c:pt idx="9">
                  <c:v>206.8</c:v>
                </c:pt>
                <c:pt idx="10">
                  <c:v>224.7</c:v>
                </c:pt>
                <c:pt idx="11">
                  <c:v>227.2</c:v>
                </c:pt>
                <c:pt idx="12">
                  <c:v>231.5</c:v>
                </c:pt>
                <c:pt idx="13">
                  <c:v>240.5</c:v>
                </c:pt>
                <c:pt idx="14">
                  <c:v>244</c:v>
                </c:pt>
                <c:pt idx="15">
                  <c:v>259.8</c:v>
                </c:pt>
                <c:pt idx="16">
                  <c:v>265.7</c:v>
                </c:pt>
                <c:pt idx="17">
                  <c:v>293.89999999999998</c:v>
                </c:pt>
                <c:pt idx="18">
                  <c:v>305.60000000000002</c:v>
                </c:pt>
                <c:pt idx="19">
                  <c:v>314.3</c:v>
                </c:pt>
                <c:pt idx="20">
                  <c:v>320.39999999999998</c:v>
                </c:pt>
                <c:pt idx="21">
                  <c:v>320.60000000000002</c:v>
                </c:pt>
                <c:pt idx="22">
                  <c:v>322.7</c:v>
                </c:pt>
                <c:pt idx="23">
                  <c:v>329.3</c:v>
                </c:pt>
                <c:pt idx="24">
                  <c:v>332.7</c:v>
                </c:pt>
                <c:pt idx="25">
                  <c:v>334.1</c:v>
                </c:pt>
                <c:pt idx="26">
                  <c:v>335</c:v>
                </c:pt>
                <c:pt idx="27">
                  <c:v>337.6</c:v>
                </c:pt>
                <c:pt idx="28">
                  <c:v>339</c:v>
                </c:pt>
                <c:pt idx="29">
                  <c:v>342.8</c:v>
                </c:pt>
                <c:pt idx="30">
                  <c:v>352.1</c:v>
                </c:pt>
                <c:pt idx="31">
                  <c:v>353.6</c:v>
                </c:pt>
                <c:pt idx="32">
                  <c:v>355.6</c:v>
                </c:pt>
                <c:pt idx="33">
                  <c:v>372.9</c:v>
                </c:pt>
                <c:pt idx="34">
                  <c:v>383</c:v>
                </c:pt>
                <c:pt idx="35">
                  <c:v>389.6</c:v>
                </c:pt>
                <c:pt idx="36">
                  <c:v>396.4</c:v>
                </c:pt>
                <c:pt idx="37">
                  <c:v>400</c:v>
                </c:pt>
                <c:pt idx="38">
                  <c:v>412.5</c:v>
                </c:pt>
                <c:pt idx="39">
                  <c:v>431.8</c:v>
                </c:pt>
                <c:pt idx="40">
                  <c:v>437.5</c:v>
                </c:pt>
                <c:pt idx="41">
                  <c:v>510.9</c:v>
                </c:pt>
                <c:pt idx="42">
                  <c:v>610.29999999999995</c:v>
                </c:pt>
                <c:pt idx="43">
                  <c:v>632.70000000000005</c:v>
                </c:pt>
                <c:pt idx="44">
                  <c:v>642.20000000000005</c:v>
                </c:pt>
                <c:pt idx="45">
                  <c:v>729.9</c:v>
                </c:pt>
                <c:pt idx="46">
                  <c:v>783.9</c:v>
                </c:pt>
              </c:numCache>
            </c:numRef>
          </c:val>
        </c:ser>
        <c:ser>
          <c:idx val="1"/>
          <c:order val="1"/>
          <c:tx>
            <c:strRef>
              <c:f>Coal_Fleet_Age!$E$2</c:f>
              <c:strCache>
                <c:ptCount val="1"/>
                <c:pt idx="0">
                  <c:v>Mean Unit Nominal Capacity (MW)</c:v>
                </c:pt>
              </c:strCache>
            </c:strRef>
          </c:tx>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c:spPr>
          <c:invertIfNegative val="0"/>
          <c:dPt>
            <c:idx val="1"/>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00FF00"/>
                </a:solidFill>
              </a:ln>
            </c:spPr>
          </c:dPt>
          <c:dPt>
            <c:idx val="8"/>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7030A0"/>
                </a:solidFill>
              </a:ln>
            </c:spPr>
          </c:dPt>
          <c:dPt>
            <c:idx val="16"/>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FF0000"/>
                </a:solidFill>
              </a:ln>
            </c:spPr>
          </c:dPt>
          <c:dPt>
            <c:idx val="23"/>
            <c:invertIfNegative val="0"/>
            <c:bubble3D val="0"/>
            <c: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c:spPr>
          </c:dPt>
          <c:dPt>
            <c:idx val="32"/>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0000CC"/>
                </a:solidFill>
              </a:ln>
            </c:spPr>
          </c:dPt>
          <c:dPt>
            <c:idx val="40"/>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00B0F0"/>
                </a:solidFill>
              </a:ln>
            </c:spPr>
          </c:dPt>
          <c:dPt>
            <c:idx val="42"/>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FF00FF"/>
                </a:solidFill>
              </a:ln>
            </c:spPr>
          </c:dPt>
          <c:cat>
            <c:strRef>
              <c:f>Coal_Fleet_Age!$A$3:$A$53</c:f>
              <c:strCache>
                <c:ptCount val="47"/>
                <c:pt idx="0">
                  <c:v>AK</c:v>
                </c:pt>
                <c:pt idx="1">
                  <c:v>CA</c:v>
                </c:pt>
                <c:pt idx="2">
                  <c:v>ME</c:v>
                </c:pt>
                <c:pt idx="3">
                  <c:v>NH</c:v>
                </c:pt>
                <c:pt idx="4">
                  <c:v>NY</c:v>
                </c:pt>
                <c:pt idx="5">
                  <c:v>VA</c:v>
                </c:pt>
                <c:pt idx="6">
                  <c:v>DE</c:v>
                </c:pt>
                <c:pt idx="7">
                  <c:v>HI</c:v>
                </c:pt>
                <c:pt idx="8">
                  <c:v>NV</c:v>
                </c:pt>
                <c:pt idx="9">
                  <c:v>IA</c:v>
                </c:pt>
                <c:pt idx="10">
                  <c:v>NE</c:v>
                </c:pt>
                <c:pt idx="11">
                  <c:v>MA</c:v>
                </c:pt>
                <c:pt idx="12">
                  <c:v>MI</c:v>
                </c:pt>
                <c:pt idx="13">
                  <c:v>SD</c:v>
                </c:pt>
                <c:pt idx="14">
                  <c:v>MN</c:v>
                </c:pt>
                <c:pt idx="15">
                  <c:v>WI</c:v>
                </c:pt>
                <c:pt idx="16">
                  <c:v>CO</c:v>
                </c:pt>
                <c:pt idx="17">
                  <c:v>TN</c:v>
                </c:pt>
                <c:pt idx="18">
                  <c:v>NJ</c:v>
                </c:pt>
                <c:pt idx="19">
                  <c:v>SC</c:v>
                </c:pt>
                <c:pt idx="20">
                  <c:v>MD</c:v>
                </c:pt>
                <c:pt idx="21">
                  <c:v>KY</c:v>
                </c:pt>
                <c:pt idx="22">
                  <c:v>AL</c:v>
                </c:pt>
                <c:pt idx="23">
                  <c:v>AZ</c:v>
                </c:pt>
                <c:pt idx="24">
                  <c:v>IN</c:v>
                </c:pt>
                <c:pt idx="25">
                  <c:v>WY</c:v>
                </c:pt>
                <c:pt idx="26">
                  <c:v>KS</c:v>
                </c:pt>
                <c:pt idx="27">
                  <c:v>IL</c:v>
                </c:pt>
                <c:pt idx="28">
                  <c:v>MO</c:v>
                </c:pt>
                <c:pt idx="29">
                  <c:v>NC</c:v>
                </c:pt>
                <c:pt idx="30">
                  <c:v>ND</c:v>
                </c:pt>
                <c:pt idx="31">
                  <c:v>OH</c:v>
                </c:pt>
                <c:pt idx="32">
                  <c:v>UT</c:v>
                </c:pt>
                <c:pt idx="33">
                  <c:v>MT</c:v>
                </c:pt>
                <c:pt idx="34">
                  <c:v>PA</c:v>
                </c:pt>
                <c:pt idx="35">
                  <c:v>OK</c:v>
                </c:pt>
                <c:pt idx="36">
                  <c:v>FL</c:v>
                </c:pt>
                <c:pt idx="37">
                  <c:v>CT</c:v>
                </c:pt>
                <c:pt idx="38">
                  <c:v>MS</c:v>
                </c:pt>
                <c:pt idx="39">
                  <c:v>GA</c:v>
                </c:pt>
                <c:pt idx="40">
                  <c:v>NM</c:v>
                </c:pt>
                <c:pt idx="41">
                  <c:v>WV</c:v>
                </c:pt>
                <c:pt idx="42">
                  <c:v>TX</c:v>
                </c:pt>
                <c:pt idx="43">
                  <c:v>LA</c:v>
                </c:pt>
                <c:pt idx="44">
                  <c:v>OR</c:v>
                </c:pt>
                <c:pt idx="45">
                  <c:v>WA</c:v>
                </c:pt>
                <c:pt idx="46">
                  <c:v>AR</c:v>
                </c:pt>
              </c:strCache>
            </c:strRef>
          </c:cat>
          <c:val>
            <c:numRef>
              <c:f>Coal_Fleet_Age!$E$3:$E$53</c:f>
              <c:numCache>
                <c:formatCode>General</c:formatCode>
                <c:ptCount val="47"/>
                <c:pt idx="0">
                  <c:v>25</c:v>
                </c:pt>
                <c:pt idx="1">
                  <c:v>45</c:v>
                </c:pt>
                <c:pt idx="2">
                  <c:v>90</c:v>
                </c:pt>
                <c:pt idx="3">
                  <c:v>133.6</c:v>
                </c:pt>
                <c:pt idx="4">
                  <c:v>140.5</c:v>
                </c:pt>
                <c:pt idx="5">
                  <c:v>169.7</c:v>
                </c:pt>
                <c:pt idx="6">
                  <c:v>181.5</c:v>
                </c:pt>
                <c:pt idx="7">
                  <c:v>180</c:v>
                </c:pt>
                <c:pt idx="8">
                  <c:v>184.8</c:v>
                </c:pt>
                <c:pt idx="9">
                  <c:v>191.9</c:v>
                </c:pt>
                <c:pt idx="10">
                  <c:v>215.5</c:v>
                </c:pt>
                <c:pt idx="11">
                  <c:v>223.1</c:v>
                </c:pt>
                <c:pt idx="12">
                  <c:v>215.7</c:v>
                </c:pt>
                <c:pt idx="13">
                  <c:v>248.3</c:v>
                </c:pt>
                <c:pt idx="14">
                  <c:v>217.8</c:v>
                </c:pt>
                <c:pt idx="15">
                  <c:v>245.1</c:v>
                </c:pt>
                <c:pt idx="16">
                  <c:v>244.5</c:v>
                </c:pt>
                <c:pt idx="17">
                  <c:v>253.1</c:v>
                </c:pt>
                <c:pt idx="18">
                  <c:v>290.89999999999998</c:v>
                </c:pt>
                <c:pt idx="19">
                  <c:v>296.8</c:v>
                </c:pt>
                <c:pt idx="20">
                  <c:v>296.39999999999998</c:v>
                </c:pt>
                <c:pt idx="21">
                  <c:v>274.89999999999998</c:v>
                </c:pt>
                <c:pt idx="22">
                  <c:v>291.7</c:v>
                </c:pt>
                <c:pt idx="23">
                  <c:v>300.5</c:v>
                </c:pt>
                <c:pt idx="24">
                  <c:v>301.2</c:v>
                </c:pt>
                <c:pt idx="25">
                  <c:v>317.39999999999998</c:v>
                </c:pt>
                <c:pt idx="26">
                  <c:v>320.60000000000002</c:v>
                </c:pt>
                <c:pt idx="27">
                  <c:v>304.60000000000002</c:v>
                </c:pt>
                <c:pt idx="28">
                  <c:v>323</c:v>
                </c:pt>
                <c:pt idx="29">
                  <c:v>336.4</c:v>
                </c:pt>
                <c:pt idx="30">
                  <c:v>343.8</c:v>
                </c:pt>
                <c:pt idx="31">
                  <c:v>330</c:v>
                </c:pt>
                <c:pt idx="32">
                  <c:v>346.4</c:v>
                </c:pt>
                <c:pt idx="33">
                  <c:v>343.2</c:v>
                </c:pt>
                <c:pt idx="34">
                  <c:v>351.5</c:v>
                </c:pt>
                <c:pt idx="35">
                  <c:v>353.5</c:v>
                </c:pt>
                <c:pt idx="36">
                  <c:v>360.7</c:v>
                </c:pt>
                <c:pt idx="37">
                  <c:v>387.3</c:v>
                </c:pt>
                <c:pt idx="38">
                  <c:v>363.7</c:v>
                </c:pt>
                <c:pt idx="39">
                  <c:v>398</c:v>
                </c:pt>
                <c:pt idx="40">
                  <c:v>403.1</c:v>
                </c:pt>
                <c:pt idx="41">
                  <c:v>489.7</c:v>
                </c:pt>
                <c:pt idx="42">
                  <c:v>580.4</c:v>
                </c:pt>
                <c:pt idx="43">
                  <c:v>569.79999999999995</c:v>
                </c:pt>
                <c:pt idx="44">
                  <c:v>585</c:v>
                </c:pt>
                <c:pt idx="45">
                  <c:v>670</c:v>
                </c:pt>
                <c:pt idx="46">
                  <c:v>734.9</c:v>
                </c:pt>
              </c:numCache>
            </c:numRef>
          </c:val>
        </c:ser>
        <c:dLbls>
          <c:showLegendKey val="0"/>
          <c:showVal val="0"/>
          <c:showCatName val="0"/>
          <c:showSerName val="0"/>
          <c:showPercent val="0"/>
          <c:showBubbleSize val="0"/>
        </c:dLbls>
        <c:gapWidth val="50"/>
        <c:axId val="222334976"/>
        <c:axId val="222336512"/>
      </c:barChart>
      <c:catAx>
        <c:axId val="222334976"/>
        <c:scaling>
          <c:orientation val="minMax"/>
        </c:scaling>
        <c:delete val="0"/>
        <c:axPos val="b"/>
        <c:numFmt formatCode="General" sourceLinked="0"/>
        <c:majorTickMark val="out"/>
        <c:minorTickMark val="none"/>
        <c:tickLblPos val="nextTo"/>
        <c:txPr>
          <a:bodyPr/>
          <a:lstStyle/>
          <a:p>
            <a:pPr>
              <a:defRPr sz="800"/>
            </a:pPr>
            <a:endParaRPr lang="en-US"/>
          </a:p>
        </c:txPr>
        <c:crossAx val="222336512"/>
        <c:crosses val="autoZero"/>
        <c:auto val="1"/>
        <c:lblAlgn val="ctr"/>
        <c:lblOffset val="100"/>
        <c:noMultiLvlLbl val="0"/>
      </c:catAx>
      <c:valAx>
        <c:axId val="222336512"/>
        <c:scaling>
          <c:orientation val="minMax"/>
        </c:scaling>
        <c:delete val="0"/>
        <c:axPos val="l"/>
        <c:majorGridlines/>
        <c:title>
          <c:tx>
            <c:rich>
              <a:bodyPr rot="-5400000" vert="horz"/>
              <a:lstStyle/>
              <a:p>
                <a:pPr>
                  <a:defRPr sz="800" b="0"/>
                </a:pPr>
                <a:r>
                  <a:rPr lang="en-US" sz="800" b="0"/>
                  <a:t>MW</a:t>
                </a:r>
              </a:p>
            </c:rich>
          </c:tx>
          <c:layout/>
          <c:overlay val="0"/>
        </c:title>
        <c:numFmt formatCode="General" sourceLinked="1"/>
        <c:majorTickMark val="out"/>
        <c:minorTickMark val="none"/>
        <c:tickLblPos val="nextTo"/>
        <c:txPr>
          <a:bodyPr/>
          <a:lstStyle/>
          <a:p>
            <a:pPr>
              <a:defRPr sz="800"/>
            </a:pPr>
            <a:endParaRPr lang="en-US"/>
          </a:p>
        </c:txPr>
        <c:crossAx val="222334976"/>
        <c:crosses val="autoZero"/>
        <c:crossBetween val="between"/>
        <c:majorUnit val="250"/>
      </c:valAx>
    </c:plotArea>
    <c:legend>
      <c:legendPos val="b"/>
      <c:layout/>
      <c:overlay val="0"/>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smtClean="0"/>
              <a:t>Aggregate Nameplate </a:t>
            </a:r>
            <a:r>
              <a:rPr lang="en-US" sz="1400" smtClean="0"/>
              <a:t>and </a:t>
            </a:r>
            <a:r>
              <a:rPr lang="en-US" sz="1400" smtClean="0"/>
              <a:t>Aggregate </a:t>
            </a:r>
            <a:r>
              <a:rPr lang="en-US" sz="1400" dirty="0" smtClean="0"/>
              <a:t>Average </a:t>
            </a:r>
            <a:r>
              <a:rPr lang="en-US" sz="1400" dirty="0" smtClean="0"/>
              <a:t>Nominal Coal Capacity by State</a:t>
            </a:r>
            <a:endParaRPr lang="en-US" sz="1400" dirty="0"/>
          </a:p>
        </c:rich>
      </c:tx>
      <c:layout/>
      <c:overlay val="0"/>
    </c:title>
    <c:autoTitleDeleted val="0"/>
    <c:plotArea>
      <c:layout/>
      <c:barChart>
        <c:barDir val="col"/>
        <c:grouping val="clustered"/>
        <c:varyColors val="0"/>
        <c:ser>
          <c:idx val="0"/>
          <c:order val="0"/>
          <c:tx>
            <c:strRef>
              <c:f>Coal_Fleet_Age!$F$2</c:f>
              <c:strCache>
                <c:ptCount val="1"/>
                <c:pt idx="0">
                  <c:v>Aggregate Nameplate Capacity (MW)</c:v>
                </c:pt>
              </c:strCache>
            </c:strRef>
          </c:tx>
          <c:invertIfNegative val="0"/>
          <c:dPt>
            <c:idx val="3"/>
            <c:invertIfNegative val="0"/>
            <c:bubble3D val="0"/>
            <c:spPr>
              <a:ln>
                <a:solidFill>
                  <a:srgbClr val="00FF00"/>
                </a:solidFill>
              </a:ln>
            </c:spPr>
          </c:dPt>
          <c:dPt>
            <c:idx val="9"/>
            <c:invertIfNegative val="0"/>
            <c:bubble3D val="0"/>
            <c:spPr>
              <a:ln>
                <a:solidFill>
                  <a:srgbClr val="7030A0"/>
                </a:solidFill>
              </a:ln>
            </c:spPr>
          </c:dPt>
          <c:dPt>
            <c:idx val="19"/>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c:spPr>
          </c:dPt>
          <c:dPt>
            <c:idx val="20"/>
            <c:invertIfNegative val="0"/>
            <c:bubble3D val="0"/>
            <c:spPr>
              <a:ln>
                <a:solidFill>
                  <a:srgbClr val="00B0F0"/>
                </a:solidFill>
              </a:ln>
            </c:spPr>
          </c:dPt>
          <c:dPt>
            <c:idx val="21"/>
            <c:invertIfNegative val="0"/>
            <c:bubble3D val="0"/>
            <c:spPr>
              <a:ln>
                <a:solidFill>
                  <a:srgbClr val="0000CC"/>
                </a:solidFill>
              </a:ln>
            </c:spPr>
          </c:dPt>
          <c:dPt>
            <c:idx val="27"/>
            <c:invertIfNegative val="0"/>
            <c:bubble3D val="0"/>
            <c:spPr>
              <a:ln>
                <a:solidFill>
                  <a:srgbClr val="FF0000"/>
                </a:solidFill>
              </a:ln>
            </c:spPr>
          </c:dPt>
          <c:dPt>
            <c:idx val="46"/>
            <c:invertIfNegative val="0"/>
            <c:bubble3D val="0"/>
            <c:spPr>
              <a:ln>
                <a:solidFill>
                  <a:srgbClr val="FF00FF"/>
                </a:solidFill>
              </a:ln>
            </c:spPr>
          </c:dPt>
          <c:cat>
            <c:strRef>
              <c:f>Coal_Fleet_Age!$A$3:$A$53</c:f>
              <c:strCache>
                <c:ptCount val="47"/>
                <c:pt idx="0">
                  <c:v>AK</c:v>
                </c:pt>
                <c:pt idx="1">
                  <c:v>ME</c:v>
                </c:pt>
                <c:pt idx="2">
                  <c:v>HI</c:v>
                </c:pt>
                <c:pt idx="3">
                  <c:v>CA</c:v>
                </c:pt>
                <c:pt idx="4">
                  <c:v>CT</c:v>
                </c:pt>
                <c:pt idx="5">
                  <c:v>SD</c:v>
                </c:pt>
                <c:pt idx="6">
                  <c:v>NH</c:v>
                </c:pt>
                <c:pt idx="7">
                  <c:v>OR</c:v>
                </c:pt>
                <c:pt idx="8">
                  <c:v>DE</c:v>
                </c:pt>
                <c:pt idx="9">
                  <c:v>NV</c:v>
                </c:pt>
                <c:pt idx="10">
                  <c:v>WA</c:v>
                </c:pt>
                <c:pt idx="11">
                  <c:v>MA</c:v>
                </c:pt>
                <c:pt idx="12">
                  <c:v>NJ</c:v>
                </c:pt>
                <c:pt idx="13">
                  <c:v>MT</c:v>
                </c:pt>
                <c:pt idx="14">
                  <c:v>NY</c:v>
                </c:pt>
                <c:pt idx="15">
                  <c:v>MS</c:v>
                </c:pt>
                <c:pt idx="16">
                  <c:v>LA</c:v>
                </c:pt>
                <c:pt idx="17">
                  <c:v>ND</c:v>
                </c:pt>
                <c:pt idx="18">
                  <c:v>NE</c:v>
                </c:pt>
                <c:pt idx="19">
                  <c:v>AZ</c:v>
                </c:pt>
                <c:pt idx="20">
                  <c:v>NM</c:v>
                </c:pt>
                <c:pt idx="21">
                  <c:v>UT</c:v>
                </c:pt>
                <c:pt idx="22">
                  <c:v>MN</c:v>
                </c:pt>
                <c:pt idx="23">
                  <c:v>MD</c:v>
                </c:pt>
                <c:pt idx="24">
                  <c:v>KS</c:v>
                </c:pt>
                <c:pt idx="25">
                  <c:v>AR</c:v>
                </c:pt>
                <c:pt idx="26">
                  <c:v>OK</c:v>
                </c:pt>
                <c:pt idx="27">
                  <c:v>CO</c:v>
                </c:pt>
                <c:pt idx="28">
                  <c:v>VA</c:v>
                </c:pt>
                <c:pt idx="29">
                  <c:v>SC</c:v>
                </c:pt>
                <c:pt idx="30">
                  <c:v>WY</c:v>
                </c:pt>
                <c:pt idx="31">
                  <c:v>IA</c:v>
                </c:pt>
                <c:pt idx="32">
                  <c:v>WI</c:v>
                </c:pt>
                <c:pt idx="33">
                  <c:v>TN</c:v>
                </c:pt>
                <c:pt idx="34">
                  <c:v>FL</c:v>
                </c:pt>
                <c:pt idx="35">
                  <c:v>MI</c:v>
                </c:pt>
                <c:pt idx="36">
                  <c:v>NC</c:v>
                </c:pt>
                <c:pt idx="37">
                  <c:v>AL</c:v>
                </c:pt>
                <c:pt idx="38">
                  <c:v>MO</c:v>
                </c:pt>
                <c:pt idx="39">
                  <c:v>GA</c:v>
                </c:pt>
                <c:pt idx="40">
                  <c:v>WV</c:v>
                </c:pt>
                <c:pt idx="41">
                  <c:v>IL</c:v>
                </c:pt>
                <c:pt idx="42">
                  <c:v>PA</c:v>
                </c:pt>
                <c:pt idx="43">
                  <c:v>KY</c:v>
                </c:pt>
                <c:pt idx="44">
                  <c:v>IN</c:v>
                </c:pt>
                <c:pt idx="45">
                  <c:v>OH</c:v>
                </c:pt>
                <c:pt idx="46">
                  <c:v>TX</c:v>
                </c:pt>
              </c:strCache>
            </c:strRef>
          </c:cat>
          <c:val>
            <c:numRef>
              <c:f>Coal_Fleet_Age!$F$3:$F$53</c:f>
              <c:numCache>
                <c:formatCode>General</c:formatCode>
                <c:ptCount val="47"/>
                <c:pt idx="0">
                  <c:v>28</c:v>
                </c:pt>
                <c:pt idx="1">
                  <c:v>102.6</c:v>
                </c:pt>
                <c:pt idx="2">
                  <c:v>203</c:v>
                </c:pt>
                <c:pt idx="3">
                  <c:v>353.4</c:v>
                </c:pt>
                <c:pt idx="4">
                  <c:v>400</c:v>
                </c:pt>
                <c:pt idx="5">
                  <c:v>481</c:v>
                </c:pt>
                <c:pt idx="6">
                  <c:v>559.20000000000005</c:v>
                </c:pt>
                <c:pt idx="7">
                  <c:v>642.20000000000005</c:v>
                </c:pt>
                <c:pt idx="8">
                  <c:v>785.5</c:v>
                </c:pt>
                <c:pt idx="9">
                  <c:v>1445.8</c:v>
                </c:pt>
                <c:pt idx="10">
                  <c:v>1459.8</c:v>
                </c:pt>
                <c:pt idx="11">
                  <c:v>1590.2</c:v>
                </c:pt>
                <c:pt idx="12">
                  <c:v>2139</c:v>
                </c:pt>
                <c:pt idx="13">
                  <c:v>2610.5</c:v>
                </c:pt>
                <c:pt idx="14">
                  <c:v>2827.3</c:v>
                </c:pt>
                <c:pt idx="15">
                  <c:v>2887.5</c:v>
                </c:pt>
                <c:pt idx="16">
                  <c:v>3796.2</c:v>
                </c:pt>
                <c:pt idx="17">
                  <c:v>4224.6000000000004</c:v>
                </c:pt>
                <c:pt idx="18">
                  <c:v>4269</c:v>
                </c:pt>
                <c:pt idx="19">
                  <c:v>4281.5</c:v>
                </c:pt>
                <c:pt idx="20">
                  <c:v>4374.6000000000004</c:v>
                </c:pt>
                <c:pt idx="21">
                  <c:v>4978.3</c:v>
                </c:pt>
                <c:pt idx="22">
                  <c:v>5125</c:v>
                </c:pt>
                <c:pt idx="23">
                  <c:v>5126.8</c:v>
                </c:pt>
                <c:pt idx="24">
                  <c:v>5359.8</c:v>
                </c:pt>
                <c:pt idx="25">
                  <c:v>5487</c:v>
                </c:pt>
                <c:pt idx="26">
                  <c:v>5844</c:v>
                </c:pt>
                <c:pt idx="27">
                  <c:v>5844.7</c:v>
                </c:pt>
                <c:pt idx="28">
                  <c:v>6302.2</c:v>
                </c:pt>
                <c:pt idx="29">
                  <c:v>6601.3</c:v>
                </c:pt>
                <c:pt idx="30">
                  <c:v>6682.8</c:v>
                </c:pt>
                <c:pt idx="31">
                  <c:v>7030.9</c:v>
                </c:pt>
                <c:pt idx="32">
                  <c:v>8574.2000000000007</c:v>
                </c:pt>
                <c:pt idx="33">
                  <c:v>9405.4</c:v>
                </c:pt>
                <c:pt idx="34">
                  <c:v>11098</c:v>
                </c:pt>
                <c:pt idx="35">
                  <c:v>12269.3</c:v>
                </c:pt>
                <c:pt idx="36">
                  <c:v>12339.1</c:v>
                </c:pt>
                <c:pt idx="37">
                  <c:v>12585.2</c:v>
                </c:pt>
                <c:pt idx="38">
                  <c:v>12883.6</c:v>
                </c:pt>
                <c:pt idx="39">
                  <c:v>13818</c:v>
                </c:pt>
                <c:pt idx="40">
                  <c:v>14816.8</c:v>
                </c:pt>
                <c:pt idx="41">
                  <c:v>17216.8</c:v>
                </c:pt>
                <c:pt idx="42">
                  <c:v>17233.3</c:v>
                </c:pt>
                <c:pt idx="43">
                  <c:v>17951.7</c:v>
                </c:pt>
                <c:pt idx="44">
                  <c:v>19961.2</c:v>
                </c:pt>
                <c:pt idx="45">
                  <c:v>20512.5</c:v>
                </c:pt>
                <c:pt idx="46">
                  <c:v>24412.400000000001</c:v>
                </c:pt>
              </c:numCache>
            </c:numRef>
          </c:val>
        </c:ser>
        <c:ser>
          <c:idx val="1"/>
          <c:order val="1"/>
          <c:tx>
            <c:strRef>
              <c:f>Coal_Fleet_Age!$G$2</c:f>
              <c:strCache>
                <c:ptCount val="1"/>
                <c:pt idx="0">
                  <c:v>Aggregate Nominal Capacity (MW)</c:v>
                </c:pt>
              </c:strCache>
            </c:strRef>
          </c:tx>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c:spPr>
          <c:invertIfNegative val="0"/>
          <c:dPt>
            <c:idx val="3"/>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00FF00"/>
                </a:solidFill>
              </a:ln>
            </c:spPr>
          </c:dPt>
          <c:dPt>
            <c:idx val="9"/>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7030A0"/>
                </a:solidFill>
              </a:ln>
            </c:spPr>
          </c:dPt>
          <c:dPt>
            <c:idx val="19"/>
            <c:invertIfNegative val="0"/>
            <c:bubble3D val="0"/>
            <c: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c:spPr>
          </c:dPt>
          <c:dPt>
            <c:idx val="20"/>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00B0F0"/>
                </a:solidFill>
              </a:ln>
            </c:spPr>
          </c:dPt>
          <c:dPt>
            <c:idx val="21"/>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0000CC"/>
                </a:solidFill>
              </a:ln>
            </c:spPr>
          </c:dPt>
          <c:dPt>
            <c:idx val="27"/>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FF0000"/>
                </a:solidFill>
              </a:ln>
            </c:spPr>
          </c:dPt>
          <c:dPt>
            <c:idx val="46"/>
            <c:invertIfNegative val="0"/>
            <c:bubble3D val="0"/>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rgbClr val="FF00FF"/>
                </a:solidFill>
              </a:ln>
            </c:spPr>
          </c:dPt>
          <c:cat>
            <c:strRef>
              <c:f>Coal_Fleet_Age!$A$3:$A$53</c:f>
              <c:strCache>
                <c:ptCount val="47"/>
                <c:pt idx="0">
                  <c:v>AK</c:v>
                </c:pt>
                <c:pt idx="1">
                  <c:v>ME</c:v>
                </c:pt>
                <c:pt idx="2">
                  <c:v>HI</c:v>
                </c:pt>
                <c:pt idx="3">
                  <c:v>CA</c:v>
                </c:pt>
                <c:pt idx="4">
                  <c:v>CT</c:v>
                </c:pt>
                <c:pt idx="5">
                  <c:v>SD</c:v>
                </c:pt>
                <c:pt idx="6">
                  <c:v>NH</c:v>
                </c:pt>
                <c:pt idx="7">
                  <c:v>OR</c:v>
                </c:pt>
                <c:pt idx="8">
                  <c:v>DE</c:v>
                </c:pt>
                <c:pt idx="9">
                  <c:v>NV</c:v>
                </c:pt>
                <c:pt idx="10">
                  <c:v>WA</c:v>
                </c:pt>
                <c:pt idx="11">
                  <c:v>MA</c:v>
                </c:pt>
                <c:pt idx="12">
                  <c:v>NJ</c:v>
                </c:pt>
                <c:pt idx="13">
                  <c:v>MT</c:v>
                </c:pt>
                <c:pt idx="14">
                  <c:v>NY</c:v>
                </c:pt>
                <c:pt idx="15">
                  <c:v>MS</c:v>
                </c:pt>
                <c:pt idx="16">
                  <c:v>LA</c:v>
                </c:pt>
                <c:pt idx="17">
                  <c:v>ND</c:v>
                </c:pt>
                <c:pt idx="18">
                  <c:v>NE</c:v>
                </c:pt>
                <c:pt idx="19">
                  <c:v>AZ</c:v>
                </c:pt>
                <c:pt idx="20">
                  <c:v>NM</c:v>
                </c:pt>
                <c:pt idx="21">
                  <c:v>UT</c:v>
                </c:pt>
                <c:pt idx="22">
                  <c:v>MN</c:v>
                </c:pt>
                <c:pt idx="23">
                  <c:v>MD</c:v>
                </c:pt>
                <c:pt idx="24">
                  <c:v>KS</c:v>
                </c:pt>
                <c:pt idx="25">
                  <c:v>AR</c:v>
                </c:pt>
                <c:pt idx="26">
                  <c:v>OK</c:v>
                </c:pt>
                <c:pt idx="27">
                  <c:v>CO</c:v>
                </c:pt>
                <c:pt idx="28">
                  <c:v>VA</c:v>
                </c:pt>
                <c:pt idx="29">
                  <c:v>SC</c:v>
                </c:pt>
                <c:pt idx="30">
                  <c:v>WY</c:v>
                </c:pt>
                <c:pt idx="31">
                  <c:v>IA</c:v>
                </c:pt>
                <c:pt idx="32">
                  <c:v>WI</c:v>
                </c:pt>
                <c:pt idx="33">
                  <c:v>TN</c:v>
                </c:pt>
                <c:pt idx="34">
                  <c:v>FL</c:v>
                </c:pt>
                <c:pt idx="35">
                  <c:v>MI</c:v>
                </c:pt>
                <c:pt idx="36">
                  <c:v>NC</c:v>
                </c:pt>
                <c:pt idx="37">
                  <c:v>AL</c:v>
                </c:pt>
                <c:pt idx="38">
                  <c:v>MO</c:v>
                </c:pt>
                <c:pt idx="39">
                  <c:v>GA</c:v>
                </c:pt>
                <c:pt idx="40">
                  <c:v>WV</c:v>
                </c:pt>
                <c:pt idx="41">
                  <c:v>IL</c:v>
                </c:pt>
                <c:pt idx="42">
                  <c:v>PA</c:v>
                </c:pt>
                <c:pt idx="43">
                  <c:v>KY</c:v>
                </c:pt>
                <c:pt idx="44">
                  <c:v>IN</c:v>
                </c:pt>
                <c:pt idx="45">
                  <c:v>OH</c:v>
                </c:pt>
                <c:pt idx="46">
                  <c:v>TX</c:v>
                </c:pt>
              </c:strCache>
            </c:strRef>
          </c:cat>
          <c:val>
            <c:numRef>
              <c:f>Coal_Fleet_Age!$G$3:$G$53</c:f>
              <c:numCache>
                <c:formatCode>General</c:formatCode>
                <c:ptCount val="47"/>
                <c:pt idx="0">
                  <c:v>25</c:v>
                </c:pt>
                <c:pt idx="1">
                  <c:v>90</c:v>
                </c:pt>
                <c:pt idx="2">
                  <c:v>180</c:v>
                </c:pt>
                <c:pt idx="3">
                  <c:v>315.10000000000002</c:v>
                </c:pt>
                <c:pt idx="4">
                  <c:v>387.3</c:v>
                </c:pt>
                <c:pt idx="5">
                  <c:v>496.6</c:v>
                </c:pt>
                <c:pt idx="6">
                  <c:v>534.29999999999995</c:v>
                </c:pt>
                <c:pt idx="7">
                  <c:v>585</c:v>
                </c:pt>
                <c:pt idx="8">
                  <c:v>726</c:v>
                </c:pt>
                <c:pt idx="9">
                  <c:v>1293.8</c:v>
                </c:pt>
                <c:pt idx="10">
                  <c:v>1340</c:v>
                </c:pt>
                <c:pt idx="11">
                  <c:v>1561.8</c:v>
                </c:pt>
                <c:pt idx="12">
                  <c:v>2036.1</c:v>
                </c:pt>
                <c:pt idx="13">
                  <c:v>2402.6</c:v>
                </c:pt>
                <c:pt idx="14">
                  <c:v>2670.1</c:v>
                </c:pt>
                <c:pt idx="15">
                  <c:v>2546</c:v>
                </c:pt>
                <c:pt idx="16">
                  <c:v>3419</c:v>
                </c:pt>
                <c:pt idx="17">
                  <c:v>4125.8</c:v>
                </c:pt>
                <c:pt idx="18">
                  <c:v>4094.6</c:v>
                </c:pt>
                <c:pt idx="19">
                  <c:v>3907</c:v>
                </c:pt>
                <c:pt idx="20">
                  <c:v>4031</c:v>
                </c:pt>
                <c:pt idx="21">
                  <c:v>4850</c:v>
                </c:pt>
                <c:pt idx="22">
                  <c:v>4574.3999999999996</c:v>
                </c:pt>
                <c:pt idx="23">
                  <c:v>4742.5</c:v>
                </c:pt>
                <c:pt idx="24">
                  <c:v>5129</c:v>
                </c:pt>
                <c:pt idx="25">
                  <c:v>5144</c:v>
                </c:pt>
                <c:pt idx="26">
                  <c:v>5302.2</c:v>
                </c:pt>
                <c:pt idx="27">
                  <c:v>5378.9</c:v>
                </c:pt>
                <c:pt idx="28">
                  <c:v>5939.1</c:v>
                </c:pt>
                <c:pt idx="29">
                  <c:v>6233</c:v>
                </c:pt>
                <c:pt idx="30">
                  <c:v>6347.5</c:v>
                </c:pt>
                <c:pt idx="31">
                  <c:v>6523.4</c:v>
                </c:pt>
                <c:pt idx="32">
                  <c:v>8089.5</c:v>
                </c:pt>
                <c:pt idx="33">
                  <c:v>8097.8</c:v>
                </c:pt>
                <c:pt idx="34">
                  <c:v>10100</c:v>
                </c:pt>
                <c:pt idx="35">
                  <c:v>11430.4</c:v>
                </c:pt>
                <c:pt idx="36">
                  <c:v>12109.5</c:v>
                </c:pt>
                <c:pt idx="37">
                  <c:v>11377.7</c:v>
                </c:pt>
                <c:pt idx="38">
                  <c:v>12273.1</c:v>
                </c:pt>
                <c:pt idx="39">
                  <c:v>12736.6</c:v>
                </c:pt>
                <c:pt idx="40">
                  <c:v>14202.5</c:v>
                </c:pt>
                <c:pt idx="41">
                  <c:v>15534.1</c:v>
                </c:pt>
                <c:pt idx="42">
                  <c:v>15816.4</c:v>
                </c:pt>
                <c:pt idx="43">
                  <c:v>15395.6</c:v>
                </c:pt>
                <c:pt idx="44">
                  <c:v>18070.7</c:v>
                </c:pt>
                <c:pt idx="45">
                  <c:v>19142.8</c:v>
                </c:pt>
                <c:pt idx="46">
                  <c:v>23217.9</c:v>
                </c:pt>
              </c:numCache>
            </c:numRef>
          </c:val>
        </c:ser>
        <c:dLbls>
          <c:showLegendKey val="0"/>
          <c:showVal val="0"/>
          <c:showCatName val="0"/>
          <c:showSerName val="0"/>
          <c:showPercent val="0"/>
          <c:showBubbleSize val="0"/>
        </c:dLbls>
        <c:gapWidth val="50"/>
        <c:axId val="222241920"/>
        <c:axId val="222243456"/>
      </c:barChart>
      <c:catAx>
        <c:axId val="222241920"/>
        <c:scaling>
          <c:orientation val="minMax"/>
        </c:scaling>
        <c:delete val="0"/>
        <c:axPos val="b"/>
        <c:numFmt formatCode="General" sourceLinked="0"/>
        <c:majorTickMark val="out"/>
        <c:minorTickMark val="none"/>
        <c:tickLblPos val="nextTo"/>
        <c:txPr>
          <a:bodyPr/>
          <a:lstStyle/>
          <a:p>
            <a:pPr>
              <a:defRPr sz="800"/>
            </a:pPr>
            <a:endParaRPr lang="en-US"/>
          </a:p>
        </c:txPr>
        <c:crossAx val="222243456"/>
        <c:crosses val="autoZero"/>
        <c:auto val="1"/>
        <c:lblAlgn val="ctr"/>
        <c:lblOffset val="100"/>
        <c:noMultiLvlLbl val="0"/>
      </c:catAx>
      <c:valAx>
        <c:axId val="222243456"/>
        <c:scaling>
          <c:orientation val="minMax"/>
          <c:max val="25000"/>
          <c:min val="0"/>
        </c:scaling>
        <c:delete val="0"/>
        <c:axPos val="l"/>
        <c:majorGridlines/>
        <c:title>
          <c:tx>
            <c:rich>
              <a:bodyPr rot="-5400000" vert="horz"/>
              <a:lstStyle/>
              <a:p>
                <a:pPr>
                  <a:defRPr sz="800" b="0"/>
                </a:pPr>
                <a:r>
                  <a:rPr lang="en-US" sz="800" b="0"/>
                  <a:t>MW</a:t>
                </a:r>
              </a:p>
            </c:rich>
          </c:tx>
          <c:layout/>
          <c:overlay val="0"/>
        </c:title>
        <c:numFmt formatCode="General" sourceLinked="1"/>
        <c:majorTickMark val="out"/>
        <c:minorTickMark val="none"/>
        <c:tickLblPos val="nextTo"/>
        <c:txPr>
          <a:bodyPr/>
          <a:lstStyle/>
          <a:p>
            <a:pPr>
              <a:defRPr sz="800"/>
            </a:pPr>
            <a:endParaRPr lang="en-US"/>
          </a:p>
        </c:txPr>
        <c:crossAx val="222241920"/>
        <c:crosses val="autoZero"/>
        <c:crossBetween val="between"/>
        <c:majorUnit val="5000"/>
      </c:valAx>
    </c:plotArea>
    <c:legend>
      <c:legendPos val="b"/>
      <c:layout/>
      <c:overlay val="0"/>
    </c:legend>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2012 Affected Coal</a:t>
            </a:r>
            <a:r>
              <a:rPr lang="en-US" sz="1400" baseline="0"/>
              <a:t> Unit Heat Rate</a:t>
            </a:r>
            <a:endParaRPr lang="en-US" sz="1400"/>
          </a:p>
        </c:rich>
      </c:tx>
      <c:layout/>
      <c:overlay val="0"/>
    </c:title>
    <c:autoTitleDeleted val="0"/>
    <c:plotArea>
      <c:layout>
        <c:manualLayout>
          <c:layoutTarget val="inner"/>
          <c:xMode val="edge"/>
          <c:yMode val="edge"/>
          <c:x val="0.10301059589773502"/>
          <c:y val="0.10155739231628716"/>
          <c:w val="0.88001409546028964"/>
          <c:h val="0.68060410568977259"/>
        </c:manualLayout>
      </c:layout>
      <c:barChart>
        <c:barDir val="col"/>
        <c:grouping val="clustered"/>
        <c:varyColors val="0"/>
        <c:ser>
          <c:idx val="0"/>
          <c:order val="0"/>
          <c:tx>
            <c:strRef>
              <c:f>'2012_Coal_Unit_Heat_Rate'!$AL$1</c:f>
              <c:strCache>
                <c:ptCount val="1"/>
                <c:pt idx="0">
                  <c:v>2012 Actual Heat Rate (mmBTU/MWh)</c:v>
                </c:pt>
              </c:strCache>
            </c:strRef>
          </c:tx>
          <c:spPr>
            <a:ln w="28575">
              <a:solidFill>
                <a:schemeClr val="accent4">
                  <a:lumMod val="75000"/>
                </a:schemeClr>
              </a:solidFill>
            </a:ln>
          </c:spPr>
          <c:invertIfNegative val="0"/>
          <c:dPt>
            <c:idx val="0"/>
            <c:invertIfNegative val="0"/>
            <c:bubble3D val="0"/>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28575">
                <a:solidFill>
                  <a:schemeClr val="accent4">
                    <a:lumMod val="75000"/>
                  </a:schemeClr>
                </a:solidFill>
              </a:ln>
            </c:spPr>
          </c:dPt>
          <c:dPt>
            <c:idx val="1"/>
            <c:invertIfNegative val="0"/>
            <c:bubble3D val="0"/>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28575">
                <a:solidFill>
                  <a:schemeClr val="accent4">
                    <a:lumMod val="75000"/>
                  </a:schemeClr>
                </a:solidFill>
              </a:ln>
            </c:spPr>
          </c:dPt>
          <c:dPt>
            <c:idx val="2"/>
            <c:invertIfNegative val="0"/>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28575">
                <a:solidFill>
                  <a:schemeClr val="accent4">
                    <a:lumMod val="75000"/>
                  </a:schemeClr>
                </a:solidFill>
              </a:ln>
            </c:spPr>
          </c:dPt>
          <c:dPt>
            <c:idx val="3"/>
            <c:invertIfNegative val="0"/>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28575">
                <a:solidFill>
                  <a:schemeClr val="accent4">
                    <a:lumMod val="75000"/>
                  </a:schemeClr>
                </a:solidFill>
              </a:ln>
            </c:spPr>
          </c:dPt>
          <c:dPt>
            <c:idx val="4"/>
            <c:invertIfNegative val="0"/>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28575">
                <a:solidFill>
                  <a:schemeClr val="accent4">
                    <a:lumMod val="75000"/>
                  </a:schemeClr>
                </a:solidFill>
              </a:ln>
            </c:spPr>
          </c:dPt>
          <c:dPt>
            <c:idx val="5"/>
            <c:invertIfNegative val="0"/>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28575">
                <a:solidFill>
                  <a:schemeClr val="accent4">
                    <a:lumMod val="75000"/>
                  </a:schemeClr>
                </a:solidFill>
              </a:ln>
            </c:spPr>
          </c:dPt>
          <c:dPt>
            <c:idx val="6"/>
            <c:invertIfNegative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28575">
                <a:solidFill>
                  <a:schemeClr val="accent4">
                    <a:lumMod val="75000"/>
                  </a:schemeClr>
                </a:solidFill>
              </a:ln>
            </c:spPr>
          </c:dPt>
          <c:dPt>
            <c:idx val="7"/>
            <c:invertIfNegative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28575">
                <a:solidFill>
                  <a:schemeClr val="accent4">
                    <a:lumMod val="75000"/>
                  </a:schemeClr>
                </a:solidFill>
              </a:ln>
            </c:spPr>
          </c:dPt>
          <c:dPt>
            <c:idx val="8"/>
            <c:invertIfNegative val="0"/>
            <c:bubble3D val="0"/>
            <c:spP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w="28575">
                <a:solidFill>
                  <a:schemeClr val="accent4">
                    <a:lumMod val="75000"/>
                  </a:schemeClr>
                </a:solidFill>
              </a:ln>
            </c:spPr>
          </c:dPt>
          <c:dPt>
            <c:idx val="9"/>
            <c:invertIfNegative val="0"/>
            <c:bubble3D val="0"/>
            <c:spP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w="28575">
                <a:solidFill>
                  <a:schemeClr val="accent4">
                    <a:lumMod val="75000"/>
                  </a:schemeClr>
                </a:solidFill>
              </a:ln>
            </c:spPr>
          </c:dPt>
          <c:dPt>
            <c:idx val="10"/>
            <c:invertIfNegative val="0"/>
            <c:bubble3D val="0"/>
            <c:spP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w="28575">
                <a:solidFill>
                  <a:schemeClr val="accent4">
                    <a:lumMod val="75000"/>
                  </a:schemeClr>
                </a:solidFill>
              </a:ln>
            </c:spPr>
          </c:dPt>
          <c:dPt>
            <c:idx val="11"/>
            <c:invertIfNegative val="0"/>
            <c:bubble3D val="0"/>
            <c:spP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w="28575">
                <a:solidFill>
                  <a:schemeClr val="accent4">
                    <a:lumMod val="75000"/>
                  </a:schemeClr>
                </a:solid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'2012_Coal_Unit_Heat_Rate'!$B$2:$B$13</c:f>
              <c:strCache>
                <c:ptCount val="12"/>
                <c:pt idx="0">
                  <c:v>Apache Station</c:v>
                </c:pt>
                <c:pt idx="1">
                  <c:v>Apache Station</c:v>
                </c:pt>
                <c:pt idx="2">
                  <c:v>Cholla</c:v>
                </c:pt>
                <c:pt idx="3">
                  <c:v>Cholla</c:v>
                </c:pt>
                <c:pt idx="4">
                  <c:v>Cholla</c:v>
                </c:pt>
                <c:pt idx="5">
                  <c:v>Cholla</c:v>
                </c:pt>
                <c:pt idx="6">
                  <c:v>Coronado</c:v>
                </c:pt>
                <c:pt idx="7">
                  <c:v>Coronado</c:v>
                </c:pt>
                <c:pt idx="8">
                  <c:v>Springerville</c:v>
                </c:pt>
                <c:pt idx="9">
                  <c:v>Springerville</c:v>
                </c:pt>
                <c:pt idx="10">
                  <c:v>Springerville</c:v>
                </c:pt>
                <c:pt idx="11">
                  <c:v>Springerville</c:v>
                </c:pt>
              </c:strCache>
            </c:strRef>
          </c:cat>
          <c:val>
            <c:numRef>
              <c:f>'2012_Coal_Unit_Heat_Rate'!$AL$2:$AL$13</c:f>
              <c:numCache>
                <c:formatCode>_(* #,##0.00_);_(* \(#,##0.00\);_(* "-"??_);_(@_)</c:formatCode>
                <c:ptCount val="12"/>
                <c:pt idx="0">
                  <c:v>11.159244490561161</c:v>
                </c:pt>
                <c:pt idx="1">
                  <c:v>11.046598852784074</c:v>
                </c:pt>
                <c:pt idx="2">
                  <c:v>10.584618266538813</c:v>
                </c:pt>
                <c:pt idx="3">
                  <c:v>10.941814815264371</c:v>
                </c:pt>
                <c:pt idx="4">
                  <c:v>10.423841551548179</c:v>
                </c:pt>
                <c:pt idx="5">
                  <c:v>10.501813415740925</c:v>
                </c:pt>
                <c:pt idx="6">
                  <c:v>10.756502446673103</c:v>
                </c:pt>
                <c:pt idx="7">
                  <c:v>10.872327781118129</c:v>
                </c:pt>
                <c:pt idx="8">
                  <c:v>10.136528608335244</c:v>
                </c:pt>
                <c:pt idx="9">
                  <c:v>10.282219636276633</c:v>
                </c:pt>
                <c:pt idx="10">
                  <c:v>10.014098245529187</c:v>
                </c:pt>
                <c:pt idx="11">
                  <c:v>10.169658343528383</c:v>
                </c:pt>
              </c:numCache>
            </c:numRef>
          </c:val>
        </c:ser>
        <c:dLbls>
          <c:showLegendKey val="0"/>
          <c:showVal val="0"/>
          <c:showCatName val="0"/>
          <c:showSerName val="0"/>
          <c:showPercent val="0"/>
          <c:showBubbleSize val="0"/>
        </c:dLbls>
        <c:gapWidth val="150"/>
        <c:axId val="212669568"/>
        <c:axId val="212671104"/>
      </c:barChart>
      <c:catAx>
        <c:axId val="212669568"/>
        <c:scaling>
          <c:orientation val="minMax"/>
        </c:scaling>
        <c:delete val="0"/>
        <c:axPos val="b"/>
        <c:numFmt formatCode="General" sourceLinked="0"/>
        <c:majorTickMark val="out"/>
        <c:minorTickMark val="none"/>
        <c:tickLblPos val="nextTo"/>
        <c:txPr>
          <a:bodyPr/>
          <a:lstStyle/>
          <a:p>
            <a:pPr>
              <a:defRPr sz="1200"/>
            </a:pPr>
            <a:endParaRPr lang="en-US"/>
          </a:p>
        </c:txPr>
        <c:crossAx val="212671104"/>
        <c:crosses val="autoZero"/>
        <c:auto val="1"/>
        <c:lblAlgn val="ctr"/>
        <c:lblOffset val="100"/>
        <c:noMultiLvlLbl val="0"/>
      </c:catAx>
      <c:valAx>
        <c:axId val="212671104"/>
        <c:scaling>
          <c:orientation val="minMax"/>
        </c:scaling>
        <c:delete val="0"/>
        <c:axPos val="l"/>
        <c:majorGridlines/>
        <c:title>
          <c:tx>
            <c:rich>
              <a:bodyPr rot="-5400000" vert="horz"/>
              <a:lstStyle/>
              <a:p>
                <a:pPr>
                  <a:defRPr sz="1200" b="0"/>
                </a:pPr>
                <a:r>
                  <a:rPr lang="en-US" sz="1200" b="0" dirty="0" err="1" smtClean="0"/>
                  <a:t>mmBTU</a:t>
                </a:r>
                <a:r>
                  <a:rPr lang="en-US" sz="1200" b="0" dirty="0" smtClean="0"/>
                  <a:t>/</a:t>
                </a:r>
                <a:r>
                  <a:rPr lang="en-US" sz="1200" b="0" dirty="0" err="1" smtClean="0"/>
                  <a:t>MWh</a:t>
                </a:r>
                <a:endParaRPr lang="en-US" sz="1200" b="0" dirty="0" smtClean="0"/>
              </a:p>
            </c:rich>
          </c:tx>
          <c:layout/>
          <c:overlay val="0"/>
        </c:title>
        <c:numFmt formatCode="_(* #,##0.00_);_(* \(#,##0.00\);_(* &quot;-&quot;??_);_(@_)" sourceLinked="1"/>
        <c:majorTickMark val="out"/>
        <c:minorTickMark val="none"/>
        <c:tickLblPos val="nextTo"/>
        <c:crossAx val="212669568"/>
        <c:crosses val="autoZero"/>
        <c:crossBetween val="between"/>
      </c:valAx>
    </c:plotArea>
    <c:plotVisOnly val="1"/>
    <c:dispBlanksAs val="gap"/>
    <c:showDLblsOverMax val="0"/>
  </c:chart>
  <c:spPr>
    <a:solidFill>
      <a:schemeClr val="accent1">
        <a:lumMod val="40000"/>
        <a:lumOff val="60000"/>
      </a:schemeClr>
    </a:solidFill>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dirty="0" smtClean="0">
                <a:effectLst/>
              </a:rPr>
              <a:t>2012 Average Annual Capacity Factor (%) of Affected NGCC Units by  Southwestern States (Based on Average Nominal Capacity Factor)</a:t>
            </a:r>
            <a:endParaRPr lang="en-US" sz="1400" dirty="0">
              <a:effectLst/>
            </a:endParaRPr>
          </a:p>
        </c:rich>
      </c:tx>
      <c:layout/>
      <c:overlay val="0"/>
    </c:title>
    <c:autoTitleDeleted val="0"/>
    <c:plotArea>
      <c:layout/>
      <c:barChart>
        <c:barDir val="col"/>
        <c:grouping val="clustered"/>
        <c:varyColors val="0"/>
        <c:ser>
          <c:idx val="0"/>
          <c:order val="0"/>
          <c:tx>
            <c:strRef>
              <c:f>Region_NGCC_Monthly_CF!$AG$2</c:f>
              <c:strCache>
                <c:ptCount val="1"/>
                <c:pt idx="0">
                  <c:v>Average Annual Capacity Factor (%)</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c:spPr>
          <c:invertIfNegative val="0"/>
          <c:dPt>
            <c:idx val="0"/>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c:spPr>
          </c:dPt>
          <c:dPt>
            <c:idx val="1"/>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00FF00"/>
                </a:solidFill>
              </a:ln>
            </c:spPr>
          </c:dPt>
          <c:dPt>
            <c:idx val="2"/>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c:spPr>
          </c:dPt>
          <c:dPt>
            <c:idx val="3"/>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6600CC"/>
                </a:solidFill>
              </a:ln>
            </c:spPr>
          </c:dPt>
          <c:dPt>
            <c:idx val="4"/>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00B0F0"/>
                </a:solidFill>
              </a:ln>
            </c:spPr>
          </c:dPt>
          <c:dPt>
            <c:idx val="5"/>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0000FF"/>
                </a:solidFill>
              </a:ln>
            </c:spPr>
          </c:dPt>
          <c:dPt>
            <c:idx val="6"/>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FF"/>
                </a:solid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(Region_NGCC_Monthly_CF!$A$26,Region_NGCC_Monthly_CF!$A$137,Region_NGCC_Monthly_CF!$A$157,Region_NGCC_Monthly_CF!$A$185,Region_NGCC_Monthly_CF!$A$195,Region_NGCC_Monthly_CF!$A$205,Region_NGCC_Monthly_CF!$A$286)</c:f>
              <c:strCache>
                <c:ptCount val="7"/>
                <c:pt idx="0">
                  <c:v>AZ</c:v>
                </c:pt>
                <c:pt idx="1">
                  <c:v>CA</c:v>
                </c:pt>
                <c:pt idx="2">
                  <c:v>CO</c:v>
                </c:pt>
                <c:pt idx="3">
                  <c:v>NV</c:v>
                </c:pt>
                <c:pt idx="4">
                  <c:v>NM</c:v>
                </c:pt>
                <c:pt idx="5">
                  <c:v>UT</c:v>
                </c:pt>
                <c:pt idx="6">
                  <c:v>TX</c:v>
                </c:pt>
              </c:strCache>
            </c:strRef>
          </c:cat>
          <c:val>
            <c:numRef>
              <c:f>(Region_NGCC_Monthly_CF!$AG$29,Region_NGCC_Monthly_CF!$AG$138,Region_NGCC_Monthly_CF!$AG$158,Region_NGCC_Monthly_CF!$AG$186,Region_NGCC_Monthly_CF!$AG$196,Region_NGCC_Monthly_CF!$AG$206,Region_NGCC_Monthly_CF!$AG$287)</c:f>
              <c:numCache>
                <c:formatCode>0.00</c:formatCode>
                <c:ptCount val="7"/>
                <c:pt idx="0">
                  <c:v>31.627158886694129</c:v>
                </c:pt>
                <c:pt idx="1">
                  <c:v>51.563130101658537</c:v>
                </c:pt>
                <c:pt idx="2">
                  <c:v>36.084409770008008</c:v>
                </c:pt>
                <c:pt idx="3">
                  <c:v>51.472880034575368</c:v>
                </c:pt>
                <c:pt idx="4">
                  <c:v>45.008450994851231</c:v>
                </c:pt>
                <c:pt idx="5">
                  <c:v>34.717076227672756</c:v>
                </c:pt>
                <c:pt idx="6">
                  <c:v>45.767080566138617</c:v>
                </c:pt>
              </c:numCache>
            </c:numRef>
          </c:val>
        </c:ser>
        <c:dLbls>
          <c:showLegendKey val="0"/>
          <c:showVal val="0"/>
          <c:showCatName val="0"/>
          <c:showSerName val="0"/>
          <c:showPercent val="0"/>
          <c:showBubbleSize val="0"/>
        </c:dLbls>
        <c:gapWidth val="150"/>
        <c:axId val="212482304"/>
        <c:axId val="212488192"/>
      </c:barChart>
      <c:catAx>
        <c:axId val="212482304"/>
        <c:scaling>
          <c:orientation val="minMax"/>
        </c:scaling>
        <c:delete val="1"/>
        <c:axPos val="b"/>
        <c:numFmt formatCode="General" sourceLinked="0"/>
        <c:majorTickMark val="out"/>
        <c:minorTickMark val="none"/>
        <c:tickLblPos val="nextTo"/>
        <c:crossAx val="212488192"/>
        <c:crosses val="autoZero"/>
        <c:auto val="1"/>
        <c:lblAlgn val="ctr"/>
        <c:lblOffset val="100"/>
        <c:noMultiLvlLbl val="0"/>
      </c:catAx>
      <c:valAx>
        <c:axId val="212488192"/>
        <c:scaling>
          <c:orientation val="minMax"/>
          <c:max val="100"/>
        </c:scaling>
        <c:delete val="0"/>
        <c:axPos val="l"/>
        <c:title>
          <c:tx>
            <c:rich>
              <a:bodyPr rot="-5400000" vert="horz"/>
              <a:lstStyle/>
              <a:p>
                <a:pPr>
                  <a:defRPr sz="1200"/>
                </a:pPr>
                <a:r>
                  <a:rPr lang="en-US" sz="1200" dirty="0" smtClean="0"/>
                  <a:t>Average</a:t>
                </a:r>
                <a:r>
                  <a:rPr lang="en-US" sz="1200" baseline="0" dirty="0" smtClean="0"/>
                  <a:t> Capacity Utilization (%)</a:t>
                </a:r>
                <a:endParaRPr lang="en-US" sz="1200" dirty="0"/>
              </a:p>
            </c:rich>
          </c:tx>
          <c:layout/>
          <c:overlay val="0"/>
        </c:title>
        <c:numFmt formatCode="0.00" sourceLinked="1"/>
        <c:majorTickMark val="out"/>
        <c:minorTickMark val="none"/>
        <c:tickLblPos val="nextTo"/>
        <c:txPr>
          <a:bodyPr/>
          <a:lstStyle/>
          <a:p>
            <a:pPr>
              <a:defRPr sz="1000">
                <a:solidFill>
                  <a:schemeClr val="tx1"/>
                </a:solidFill>
              </a:defRPr>
            </a:pPr>
            <a:endParaRPr lang="en-US"/>
          </a:p>
        </c:txPr>
        <c:crossAx val="212482304"/>
        <c:crosses val="autoZero"/>
        <c:crossBetween val="between"/>
      </c:valAx>
    </c:plotArea>
    <c:legend>
      <c:legendPos val="b"/>
      <c:layout/>
      <c:overlay val="0"/>
      <c:txPr>
        <a:bodyPr/>
        <a:lstStyle/>
        <a:p>
          <a:pPr>
            <a:defRPr sz="1400">
              <a:solidFill>
                <a:schemeClr val="tx1"/>
              </a:solidFill>
            </a:defRPr>
          </a:pPr>
          <a:endParaRPr lang="en-US"/>
        </a:p>
      </c:txPr>
    </c:legend>
    <c:plotVisOnly val="1"/>
    <c:dispBlanksAs val="gap"/>
    <c:showDLblsOverMax val="0"/>
  </c:chart>
  <c:spPr>
    <a:solidFill>
      <a:schemeClr val="accent1">
        <a:lumMod val="40000"/>
        <a:lumOff val="6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'Portfolio Mix Charts GRAPHER'!$B$1</c:f>
              <c:strCache>
                <c:ptCount val="1"/>
                <c:pt idx="0">
                  <c:v>Arizona</c:v>
                </c:pt>
              </c:strCache>
            </c:strRef>
          </c:tx>
          <c:spPr>
            <a:effectLst>
              <a:outerShdw blurRad="50800" dist="38100" dir="5400000" algn="t" rotWithShape="0">
                <a:prstClr val="black">
                  <a:alpha val="40000"/>
                </a:prstClr>
              </a:outerShdw>
            </a:effectLst>
          </c:spPr>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'Portfolio Mix Charts GRAPHER'!$A$2:$A$6</c:f>
              <c:strCache>
                <c:ptCount val="5"/>
                <c:pt idx="0">
                  <c:v>Coal</c:v>
                </c:pt>
                <c:pt idx="1">
                  <c:v>Natural Gas</c:v>
                </c:pt>
                <c:pt idx="2">
                  <c:v>Nuclear</c:v>
                </c:pt>
                <c:pt idx="3">
                  <c:v>Hydroelectric</c:v>
                </c:pt>
                <c:pt idx="4">
                  <c:v>Non-Hydro Renewables</c:v>
                </c:pt>
              </c:strCache>
            </c:strRef>
          </c:cat>
          <c:val>
            <c:numRef>
              <c:f>'Portfolio Mix Charts GRAPHER'!$B$2:$B$6</c:f>
              <c:numCache>
                <c:formatCode>0.00%</c:formatCode>
                <c:ptCount val="5"/>
                <c:pt idx="0">
                  <c:v>0.36199999999999999</c:v>
                </c:pt>
                <c:pt idx="1">
                  <c:v>0.27300000000000002</c:v>
                </c:pt>
                <c:pt idx="2">
                  <c:v>0.28799999999999998</c:v>
                </c:pt>
                <c:pt idx="3">
                  <c:v>6.0999999999999999E-2</c:v>
                </c:pt>
                <c:pt idx="4">
                  <c:v>1.4E-2</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dirty="0" smtClean="0">
                <a:effectLst/>
              </a:rPr>
              <a:t>2012 Weighted Average Nominal Capacity Factor (%) Monthly Profile of Affected NGCC Units in Southwestern States</a:t>
            </a:r>
            <a:endParaRPr lang="en-US" sz="1400" dirty="0">
              <a:effectLst/>
            </a:endParaRPr>
          </a:p>
        </c:rich>
      </c:tx>
      <c:layout/>
      <c:overlay val="0"/>
    </c:title>
    <c:autoTitleDeleted val="0"/>
    <c:plotArea>
      <c:layout/>
      <c:lineChart>
        <c:grouping val="standard"/>
        <c:varyColors val="0"/>
        <c:ser>
          <c:idx val="0"/>
          <c:order val="0"/>
          <c:tx>
            <c:v>Arizona</c:v>
          </c:tx>
          <c:spPr>
            <a:ln w="28575">
              <a:solidFill>
                <a:srgbClr val="FFC000"/>
              </a:solidFill>
            </a:ln>
            <a:effectLst/>
          </c:spPr>
          <c:marker>
            <c:symbol val="x"/>
            <c:size val="5"/>
            <c:spPr>
              <a:solidFill>
                <a:srgbClr val="FFC000"/>
              </a:solidFill>
              <a:ln w="28575">
                <a:solidFill>
                  <a:srgbClr val="FFC000"/>
                </a:solidFill>
              </a:ln>
              <a:effectLst/>
            </c:spPr>
          </c:marker>
          <c:cat>
            <c:strRef>
              <c:f>Region_NGCC_Monthly_CF!$U$2:$AF$2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Region_NGCC_Monthly_CF!$U$29:$AF$29</c:f>
              <c:numCache>
                <c:formatCode>0.00</c:formatCode>
                <c:ptCount val="12"/>
                <c:pt idx="0">
                  <c:v>21.597006526066441</c:v>
                </c:pt>
                <c:pt idx="1">
                  <c:v>28.073910990575623</c:v>
                </c:pt>
                <c:pt idx="2">
                  <c:v>28.131228439218713</c:v>
                </c:pt>
                <c:pt idx="3">
                  <c:v>29.240119600286896</c:v>
                </c:pt>
                <c:pt idx="4">
                  <c:v>24.505229336856935</c:v>
                </c:pt>
                <c:pt idx="5">
                  <c:v>42.095564947614342</c:v>
                </c:pt>
                <c:pt idx="6">
                  <c:v>50.060774007637747</c:v>
                </c:pt>
                <c:pt idx="7">
                  <c:v>57.142427812322651</c:v>
                </c:pt>
                <c:pt idx="8">
                  <c:v>43.63542439248544</c:v>
                </c:pt>
                <c:pt idx="9">
                  <c:v>31.615996194299623</c:v>
                </c:pt>
                <c:pt idx="10">
                  <c:v>13.165560317888616</c:v>
                </c:pt>
                <c:pt idx="11">
                  <c:v>10.262664075076662</c:v>
                </c:pt>
              </c:numCache>
            </c:numRef>
          </c:val>
          <c:smooth val="0"/>
        </c:ser>
        <c:ser>
          <c:idx val="1"/>
          <c:order val="1"/>
          <c:tx>
            <c:v>California</c:v>
          </c:tx>
          <c:spPr>
            <a:ln w="12700">
              <a:solidFill>
                <a:schemeClr val="tx1"/>
              </a:solidFill>
            </a:ln>
            <a:effectLst/>
          </c:spPr>
          <c:marker>
            <c:symbol val="square"/>
            <c:size val="5"/>
            <c:spPr>
              <a:solidFill>
                <a:srgbClr val="00FF00"/>
              </a:solidFill>
              <a:ln w="12700">
                <a:solidFill>
                  <a:schemeClr val="tx1"/>
                </a:solidFill>
              </a:ln>
              <a:effectLst/>
            </c:spPr>
          </c:marker>
          <c:val>
            <c:numRef>
              <c:f>Region_NGCC_Monthly_CF!$U$138:$AF$138</c:f>
              <c:numCache>
                <c:formatCode>0.00</c:formatCode>
                <c:ptCount val="12"/>
                <c:pt idx="0">
                  <c:v>50.770528074249533</c:v>
                </c:pt>
                <c:pt idx="1">
                  <c:v>53.733752908152766</c:v>
                </c:pt>
                <c:pt idx="2">
                  <c:v>47.914825958364034</c:v>
                </c:pt>
                <c:pt idx="3">
                  <c:v>41.550661704797164</c:v>
                </c:pt>
                <c:pt idx="4">
                  <c:v>38.51825042998837</c:v>
                </c:pt>
                <c:pt idx="5">
                  <c:v>44.876692441382126</c:v>
                </c:pt>
                <c:pt idx="6">
                  <c:v>51.993727233941783</c:v>
                </c:pt>
                <c:pt idx="7">
                  <c:v>62.868446592555834</c:v>
                </c:pt>
                <c:pt idx="8">
                  <c:v>64.585761348496916</c:v>
                </c:pt>
                <c:pt idx="9">
                  <c:v>58.356111764133885</c:v>
                </c:pt>
                <c:pt idx="10">
                  <c:v>54.992932841545496</c:v>
                </c:pt>
                <c:pt idx="11">
                  <c:v>48.595869922294462</c:v>
                </c:pt>
              </c:numCache>
            </c:numRef>
          </c:val>
          <c:smooth val="0"/>
        </c:ser>
        <c:ser>
          <c:idx val="2"/>
          <c:order val="2"/>
          <c:tx>
            <c:v>Colorado</c:v>
          </c:tx>
          <c:spPr>
            <a:ln w="12700">
              <a:solidFill>
                <a:schemeClr val="tx1"/>
              </a:solidFill>
            </a:ln>
            <a:effectLst/>
          </c:spPr>
          <c:marker>
            <c:symbol val="square"/>
            <c:size val="5"/>
            <c:spPr>
              <a:solidFill>
                <a:srgbClr val="FF0000"/>
              </a:solidFill>
              <a:ln w="12700">
                <a:solidFill>
                  <a:schemeClr val="tx1"/>
                </a:solidFill>
              </a:ln>
              <a:effectLst/>
            </c:spPr>
          </c:marker>
          <c:val>
            <c:numRef>
              <c:f>Region_NGCC_Monthly_CF!$U$158:$AF$158</c:f>
              <c:numCache>
                <c:formatCode>0.00</c:formatCode>
                <c:ptCount val="12"/>
                <c:pt idx="0">
                  <c:v>37.449993867471726</c:v>
                </c:pt>
                <c:pt idx="1">
                  <c:v>37.683226123151833</c:v>
                </c:pt>
                <c:pt idx="2">
                  <c:v>34.133349654550344</c:v>
                </c:pt>
                <c:pt idx="3">
                  <c:v>31.214305730195804</c:v>
                </c:pt>
                <c:pt idx="4">
                  <c:v>43.618840961812232</c:v>
                </c:pt>
                <c:pt idx="5">
                  <c:v>41.686696804582574</c:v>
                </c:pt>
                <c:pt idx="6">
                  <c:v>50.024060805707983</c:v>
                </c:pt>
                <c:pt idx="7">
                  <c:v>48.879228981845799</c:v>
                </c:pt>
                <c:pt idx="8">
                  <c:v>36.963491108316873</c:v>
                </c:pt>
                <c:pt idx="9">
                  <c:v>17.371158284900851</c:v>
                </c:pt>
                <c:pt idx="10">
                  <c:v>23.564075704049664</c:v>
                </c:pt>
                <c:pt idx="11">
                  <c:v>30.424489213510498</c:v>
                </c:pt>
              </c:numCache>
            </c:numRef>
          </c:val>
          <c:smooth val="0"/>
        </c:ser>
        <c:ser>
          <c:idx val="3"/>
          <c:order val="3"/>
          <c:tx>
            <c:v>Nevada</c:v>
          </c:tx>
          <c:spPr>
            <a:ln w="12700">
              <a:solidFill>
                <a:schemeClr val="tx1"/>
              </a:solidFill>
            </a:ln>
          </c:spPr>
          <c:marker>
            <c:symbol val="square"/>
            <c:size val="5"/>
            <c:spPr>
              <a:solidFill>
                <a:srgbClr val="6600CC"/>
              </a:solidFill>
              <a:ln w="12700">
                <a:solidFill>
                  <a:schemeClr val="tx1"/>
                </a:solidFill>
              </a:ln>
            </c:spPr>
          </c:marker>
          <c:val>
            <c:numRef>
              <c:f>Region_NGCC_Monthly_CF!$U$186:$AF$186</c:f>
              <c:numCache>
                <c:formatCode>0.00</c:formatCode>
                <c:ptCount val="12"/>
                <c:pt idx="0">
                  <c:v>44.272028921172442</c:v>
                </c:pt>
                <c:pt idx="1">
                  <c:v>42.731958346015709</c:v>
                </c:pt>
                <c:pt idx="2">
                  <c:v>39.977335917798598</c:v>
                </c:pt>
                <c:pt idx="3">
                  <c:v>36.911933189974633</c:v>
                </c:pt>
                <c:pt idx="4">
                  <c:v>54.15134196374165</c:v>
                </c:pt>
                <c:pt idx="5">
                  <c:v>58.058558651169321</c:v>
                </c:pt>
                <c:pt idx="6">
                  <c:v>65.256032457716017</c:v>
                </c:pt>
                <c:pt idx="7">
                  <c:v>69.375696029194728</c:v>
                </c:pt>
                <c:pt idx="8">
                  <c:v>59.93658976873764</c:v>
                </c:pt>
                <c:pt idx="9">
                  <c:v>52.831349763120159</c:v>
                </c:pt>
                <c:pt idx="10">
                  <c:v>43.0798276446735</c:v>
                </c:pt>
                <c:pt idx="11">
                  <c:v>51.091907761590164</c:v>
                </c:pt>
              </c:numCache>
            </c:numRef>
          </c:val>
          <c:smooth val="0"/>
        </c:ser>
        <c:ser>
          <c:idx val="4"/>
          <c:order val="4"/>
          <c:tx>
            <c:v>New Mexico</c:v>
          </c:tx>
          <c:spPr>
            <a:ln w="12700">
              <a:solidFill>
                <a:schemeClr val="tx1"/>
              </a:solidFill>
            </a:ln>
          </c:spPr>
          <c:marker>
            <c:symbol val="square"/>
            <c:size val="5"/>
            <c:spPr>
              <a:solidFill>
                <a:srgbClr val="00B0F0"/>
              </a:solidFill>
              <a:ln w="12700">
                <a:solidFill>
                  <a:schemeClr val="tx1"/>
                </a:solidFill>
              </a:ln>
            </c:spPr>
          </c:marker>
          <c:val>
            <c:numRef>
              <c:f>Region_NGCC_Monthly_CF!$U$196:$AF$196</c:f>
              <c:numCache>
                <c:formatCode>0.00</c:formatCode>
                <c:ptCount val="12"/>
                <c:pt idx="0">
                  <c:v>43.274417261161794</c:v>
                </c:pt>
                <c:pt idx="1">
                  <c:v>47.515739481058553</c:v>
                </c:pt>
                <c:pt idx="2">
                  <c:v>45.927768703074605</c:v>
                </c:pt>
                <c:pt idx="3">
                  <c:v>34.817225175366936</c:v>
                </c:pt>
                <c:pt idx="4">
                  <c:v>40.153904182269031</c:v>
                </c:pt>
                <c:pt idx="5">
                  <c:v>50.611572204388295</c:v>
                </c:pt>
                <c:pt idx="6">
                  <c:v>59.044062230565757</c:v>
                </c:pt>
                <c:pt idx="7">
                  <c:v>60.622713555231172</c:v>
                </c:pt>
                <c:pt idx="8">
                  <c:v>41.664416332040858</c:v>
                </c:pt>
                <c:pt idx="9">
                  <c:v>40.724055071014654</c:v>
                </c:pt>
                <c:pt idx="10">
                  <c:v>36.26708403806105</c:v>
                </c:pt>
                <c:pt idx="11">
                  <c:v>39.478453703982069</c:v>
                </c:pt>
              </c:numCache>
            </c:numRef>
          </c:val>
          <c:smooth val="0"/>
        </c:ser>
        <c:ser>
          <c:idx val="5"/>
          <c:order val="5"/>
          <c:tx>
            <c:v>Utah</c:v>
          </c:tx>
          <c:spPr>
            <a:ln w="12700">
              <a:solidFill>
                <a:schemeClr val="tx1"/>
              </a:solidFill>
            </a:ln>
          </c:spPr>
          <c:marker>
            <c:symbol val="square"/>
            <c:size val="5"/>
            <c:spPr>
              <a:solidFill>
                <a:srgbClr val="0000FF"/>
              </a:solidFill>
              <a:ln w="12700">
                <a:solidFill>
                  <a:schemeClr val="tx1"/>
                </a:solidFill>
              </a:ln>
            </c:spPr>
          </c:marker>
          <c:val>
            <c:numRef>
              <c:f>Region_NGCC_Monthly_CF!$U$206:$AF$206</c:f>
              <c:numCache>
                <c:formatCode>0.00</c:formatCode>
                <c:ptCount val="12"/>
                <c:pt idx="0">
                  <c:v>36.676319648093852</c:v>
                </c:pt>
                <c:pt idx="1">
                  <c:v>39.563188409291847</c:v>
                </c:pt>
                <c:pt idx="2">
                  <c:v>36.921311376795245</c:v>
                </c:pt>
                <c:pt idx="3">
                  <c:v>34.070566822066823</c:v>
                </c:pt>
                <c:pt idx="4">
                  <c:v>34.723975712459584</c:v>
                </c:pt>
                <c:pt idx="5">
                  <c:v>38.905371561771553</c:v>
                </c:pt>
                <c:pt idx="6">
                  <c:v>38.161069102940075</c:v>
                </c:pt>
                <c:pt idx="7">
                  <c:v>39.19323866456125</c:v>
                </c:pt>
                <c:pt idx="8">
                  <c:v>35.329429759129759</c:v>
                </c:pt>
                <c:pt idx="9">
                  <c:v>21.503443116023764</c:v>
                </c:pt>
                <c:pt idx="10">
                  <c:v>29.507091919191922</c:v>
                </c:pt>
                <c:pt idx="11">
                  <c:v>32.04990863974735</c:v>
                </c:pt>
              </c:numCache>
            </c:numRef>
          </c:val>
          <c:smooth val="0"/>
        </c:ser>
        <c:ser>
          <c:idx val="6"/>
          <c:order val="6"/>
          <c:tx>
            <c:v>Texas</c:v>
          </c:tx>
          <c:spPr>
            <a:ln w="9525">
              <a:solidFill>
                <a:schemeClr val="tx1"/>
              </a:solidFill>
            </a:ln>
          </c:spPr>
          <c:marker>
            <c:symbol val="square"/>
            <c:size val="5"/>
            <c:spPr>
              <a:solidFill>
                <a:srgbClr val="FF00FF"/>
              </a:solidFill>
              <a:ln w="9525">
                <a:solidFill>
                  <a:schemeClr val="tx1"/>
                </a:solidFill>
              </a:ln>
            </c:spPr>
          </c:marker>
          <c:val>
            <c:numRef>
              <c:f>Region_NGCC_Monthly_CF!$U$287:$AF$287</c:f>
              <c:numCache>
                <c:formatCode>0.00</c:formatCode>
                <c:ptCount val="12"/>
                <c:pt idx="0">
                  <c:v>38.482402258372531</c:v>
                </c:pt>
                <c:pt idx="1">
                  <c:v>39.017466455353741</c:v>
                </c:pt>
                <c:pt idx="2">
                  <c:v>40.086060034339269</c:v>
                </c:pt>
                <c:pt idx="3">
                  <c:v>45.676655396367615</c:v>
                </c:pt>
                <c:pt idx="4">
                  <c:v>50.807029578842332</c:v>
                </c:pt>
                <c:pt idx="5">
                  <c:v>59.870383316008606</c:v>
                </c:pt>
                <c:pt idx="6">
                  <c:v>61.662601624863989</c:v>
                </c:pt>
                <c:pt idx="7">
                  <c:v>64.10191300185366</c:v>
                </c:pt>
                <c:pt idx="8">
                  <c:v>50.178922506686355</c:v>
                </c:pt>
                <c:pt idx="9">
                  <c:v>35.949890595592471</c:v>
                </c:pt>
                <c:pt idx="10">
                  <c:v>29.856923678085813</c:v>
                </c:pt>
                <c:pt idx="11">
                  <c:v>33.514718347296885</c:v>
                </c:pt>
              </c:numCache>
            </c:numRef>
          </c:val>
          <c:smooth val="0"/>
        </c:ser>
        <c:dLbls>
          <c:showLegendKey val="0"/>
          <c:showVal val="0"/>
          <c:showCatName val="0"/>
          <c:showSerName val="0"/>
          <c:showPercent val="0"/>
          <c:showBubbleSize val="0"/>
        </c:dLbls>
        <c:marker val="1"/>
        <c:smooth val="0"/>
        <c:axId val="212561920"/>
        <c:axId val="212563840"/>
      </c:lineChart>
      <c:catAx>
        <c:axId val="212561920"/>
        <c:scaling>
          <c:orientation val="minMax"/>
        </c:scaling>
        <c:delete val="0"/>
        <c:axPos val="b"/>
        <c:numFmt formatCode="General" sourceLinked="0"/>
        <c:majorTickMark val="out"/>
        <c:minorTickMark val="none"/>
        <c:tickLblPos val="nextTo"/>
        <c:txPr>
          <a:bodyPr/>
          <a:lstStyle/>
          <a:p>
            <a:pPr>
              <a:defRPr sz="1000" b="1">
                <a:solidFill>
                  <a:schemeClr val="tx1"/>
                </a:solidFill>
              </a:defRPr>
            </a:pPr>
            <a:endParaRPr lang="en-US"/>
          </a:p>
        </c:txPr>
        <c:crossAx val="212563840"/>
        <c:crosses val="autoZero"/>
        <c:auto val="1"/>
        <c:lblAlgn val="ctr"/>
        <c:lblOffset val="100"/>
        <c:noMultiLvlLbl val="0"/>
      </c:catAx>
      <c:valAx>
        <c:axId val="212563840"/>
        <c:scaling>
          <c:orientation val="minMax"/>
          <c:max val="100"/>
        </c:scaling>
        <c:delete val="0"/>
        <c:axPos val="l"/>
        <c:majorGridlines/>
        <c:title>
          <c:tx>
            <c:rich>
              <a:bodyPr rot="-5400000" vert="horz"/>
              <a:lstStyle/>
              <a:p>
                <a:pPr>
                  <a:defRPr sz="1200"/>
                </a:pPr>
                <a:r>
                  <a:rPr lang="en-US" sz="1200" dirty="0" smtClean="0"/>
                  <a:t>Capacity Utilization (%)</a:t>
                </a:r>
                <a:endParaRPr lang="en-US" sz="1200" dirty="0"/>
              </a:p>
            </c:rich>
          </c:tx>
          <c:layout/>
          <c:overlay val="0"/>
        </c:title>
        <c:numFmt formatCode="0.00" sourceLinked="1"/>
        <c:majorTickMark val="out"/>
        <c:minorTickMark val="none"/>
        <c:tickLblPos val="nextTo"/>
        <c:spPr>
          <a:ln>
            <a:solidFill>
              <a:schemeClr val="tx1"/>
            </a:solidFill>
          </a:ln>
        </c:spPr>
        <c:txPr>
          <a:bodyPr/>
          <a:lstStyle/>
          <a:p>
            <a:pPr>
              <a:defRPr sz="1000" b="1">
                <a:solidFill>
                  <a:schemeClr val="tx1"/>
                </a:solidFill>
              </a:defRPr>
            </a:pPr>
            <a:endParaRPr lang="en-US"/>
          </a:p>
        </c:txPr>
        <c:crossAx val="212561920"/>
        <c:crosses val="autoZero"/>
        <c:crossBetween val="between"/>
      </c:valAx>
    </c:plotArea>
    <c:legend>
      <c:legendPos val="b"/>
      <c:layout/>
      <c:overlay val="0"/>
      <c:txPr>
        <a:bodyPr/>
        <a:lstStyle/>
        <a:p>
          <a:pPr>
            <a:defRPr sz="1200">
              <a:solidFill>
                <a:schemeClr val="tx1"/>
              </a:solidFill>
            </a:defRPr>
          </a:pPr>
          <a:endParaRPr lang="en-US"/>
        </a:p>
      </c:txPr>
    </c:legend>
    <c:plotVisOnly val="1"/>
    <c:dispBlanksAs val="gap"/>
    <c:showDLblsOverMax val="0"/>
  </c:chart>
  <c:spPr>
    <a:solidFill>
      <a:schemeClr val="accent1">
        <a:lumMod val="40000"/>
        <a:lumOff val="60000"/>
      </a:schemeClr>
    </a:solid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200"/>
            </a:pPr>
            <a:r>
              <a:rPr lang="en-US" sz="1200" dirty="0" smtClean="0"/>
              <a:t>2012 Merchant Generating Facility  Monthly Capacity Factor Profile</a:t>
            </a:r>
            <a:endParaRPr lang="en-US" sz="1200" dirty="0"/>
          </a:p>
        </c:rich>
      </c:tx>
      <c:layout/>
      <c:overlay val="0"/>
    </c:title>
    <c:autoTitleDeleted val="0"/>
    <c:plotArea>
      <c:layout/>
      <c:lineChart>
        <c:grouping val="standard"/>
        <c:varyColors val="0"/>
        <c:ser>
          <c:idx val="0"/>
          <c:order val="0"/>
          <c:tx>
            <c:strRef>
              <c:f>'Merchant NGCC Plants'!$U$7</c:f>
              <c:strCache>
                <c:ptCount val="1"/>
                <c:pt idx="0">
                  <c:v>Arlington Valley</c:v>
                </c:pt>
              </c:strCache>
            </c:strRef>
          </c:tx>
          <c:spPr>
            <a:ln>
              <a:solidFill>
                <a:srgbClr val="3333FF"/>
              </a:solidFill>
            </a:ln>
          </c:spPr>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Plants'!$V$7:$AG$7</c:f>
              <c:numCache>
                <c:formatCode>0.00</c:formatCode>
                <c:ptCount val="12"/>
                <c:pt idx="0">
                  <c:v>4.3774490686574925</c:v>
                </c:pt>
                <c:pt idx="1">
                  <c:v>0.25881920870307507</c:v>
                </c:pt>
                <c:pt idx="2">
                  <c:v>0.2472282578416625</c:v>
                </c:pt>
                <c:pt idx="3">
                  <c:v>12.447946651314528</c:v>
                </c:pt>
                <c:pt idx="4">
                  <c:v>51.380299738146974</c:v>
                </c:pt>
                <c:pt idx="5">
                  <c:v>59.97097486087123</c:v>
                </c:pt>
                <c:pt idx="6">
                  <c:v>64.540967927646847</c:v>
                </c:pt>
                <c:pt idx="7">
                  <c:v>79.50187568481067</c:v>
                </c:pt>
                <c:pt idx="8">
                  <c:v>72.946171560161204</c:v>
                </c:pt>
                <c:pt idx="9">
                  <c:v>61.690530577376649</c:v>
                </c:pt>
                <c:pt idx="10">
                  <c:v>1.5112262521588945E-2</c:v>
                </c:pt>
                <c:pt idx="11">
                  <c:v>0</c:v>
                </c:pt>
              </c:numCache>
            </c:numRef>
          </c:val>
          <c:smooth val="0"/>
        </c:ser>
        <c:ser>
          <c:idx val="1"/>
          <c:order val="1"/>
          <c:tx>
            <c:strRef>
              <c:f>'Merchant NGCC Plants'!$U$8</c:f>
              <c:strCache>
                <c:ptCount val="1"/>
                <c:pt idx="0">
                  <c:v>Desert Basin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Plants'!$V$8:$AG$8</c:f>
            </c:numRef>
          </c:val>
          <c:smooth val="0"/>
        </c:ser>
        <c:ser>
          <c:idx val="2"/>
          <c:order val="2"/>
          <c:tx>
            <c:strRef>
              <c:f>'Merchant NGCC Plants'!$U$9</c:f>
              <c:strCache>
                <c:ptCount val="1"/>
                <c:pt idx="0">
                  <c:v>Desert Basin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Plants'!$V$9:$AG$9</c:f>
            </c:numRef>
          </c:val>
          <c:smooth val="0"/>
        </c:ser>
        <c:ser>
          <c:idx val="3"/>
          <c:order val="3"/>
          <c:tx>
            <c:strRef>
              <c:f>'Merchant NGCC Plants'!$U$10</c:f>
              <c:strCache>
                <c:ptCount val="1"/>
                <c:pt idx="0">
                  <c:v>Desert Basin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Plants'!$V$10:$AG$10</c:f>
            </c:numRef>
          </c:val>
          <c:smooth val="0"/>
        </c:ser>
        <c:ser>
          <c:idx val="4"/>
          <c:order val="4"/>
          <c:tx>
            <c:strRef>
              <c:f>'Merchant NGCC Plants'!$U$11</c:f>
              <c:strCache>
                <c:ptCount val="1"/>
                <c:pt idx="0">
                  <c:v>Gila River Power Station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Plants'!$V$11:$AG$11</c:f>
            </c:numRef>
          </c:val>
          <c:smooth val="0"/>
        </c:ser>
        <c:ser>
          <c:idx val="5"/>
          <c:order val="5"/>
          <c:tx>
            <c:strRef>
              <c:f>'Merchant NGCC Plants'!$U$12</c:f>
              <c:strCache>
                <c:ptCount val="1"/>
                <c:pt idx="0">
                  <c:v>Gila River Power Station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Plants'!$V$12:$AG$12</c:f>
            </c:numRef>
          </c:val>
          <c:smooth val="0"/>
        </c:ser>
        <c:ser>
          <c:idx val="6"/>
          <c:order val="6"/>
          <c:tx>
            <c:strRef>
              <c:f>'Merchant NGCC Plants'!$U$13</c:f>
              <c:strCache>
                <c:ptCount val="1"/>
                <c:pt idx="0">
                  <c:v>Gila River</c:v>
                </c:pt>
              </c:strCache>
            </c:strRef>
          </c:tx>
          <c:spPr>
            <a:ln>
              <a:solidFill>
                <a:srgbClr val="3366FF"/>
              </a:solidFill>
            </a:ln>
          </c:spPr>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Plants'!$V$13:$AG$13</c:f>
              <c:numCache>
                <c:formatCode>0.00</c:formatCode>
                <c:ptCount val="12"/>
                <c:pt idx="0">
                  <c:v>36.229851294752528</c:v>
                </c:pt>
                <c:pt idx="1">
                  <c:v>39.314474902062081</c:v>
                </c:pt>
                <c:pt idx="2">
                  <c:v>32.731263340179609</c:v>
                </c:pt>
                <c:pt idx="3">
                  <c:v>16.325881710362047</c:v>
                </c:pt>
                <c:pt idx="4">
                  <c:v>14.859324030445814</c:v>
                </c:pt>
                <c:pt idx="5">
                  <c:v>19.384428318768208</c:v>
                </c:pt>
                <c:pt idx="6">
                  <c:v>17.861493697394387</c:v>
                </c:pt>
                <c:pt idx="7">
                  <c:v>19.031087652531109</c:v>
                </c:pt>
                <c:pt idx="8">
                  <c:v>16.991976175613814</c:v>
                </c:pt>
                <c:pt idx="9">
                  <c:v>19.703822842414723</c:v>
                </c:pt>
                <c:pt idx="10">
                  <c:v>7.972131190178942</c:v>
                </c:pt>
                <c:pt idx="11">
                  <c:v>11.343242821473158</c:v>
                </c:pt>
              </c:numCache>
            </c:numRef>
          </c:val>
          <c:smooth val="0"/>
        </c:ser>
        <c:ser>
          <c:idx val="7"/>
          <c:order val="7"/>
          <c:tx>
            <c:strRef>
              <c:f>'Merchant NGCC Plants'!$U$14</c:f>
              <c:strCache>
                <c:ptCount val="1"/>
                <c:pt idx="0">
                  <c:v>Griffith Energy LLC</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Plants'!$V$14:$AG$14</c:f>
            </c:numRef>
          </c:val>
          <c:smooth val="0"/>
        </c:ser>
        <c:ser>
          <c:idx val="8"/>
          <c:order val="8"/>
          <c:tx>
            <c:strRef>
              <c:f>'Merchant NGCC Plants'!$U$15</c:f>
              <c:strCache>
                <c:ptCount val="1"/>
                <c:pt idx="0">
                  <c:v>Griffith Energy LLC</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Plants'!$V$15:$AG$15</c:f>
            </c:numRef>
          </c:val>
          <c:smooth val="0"/>
        </c:ser>
        <c:ser>
          <c:idx val="9"/>
          <c:order val="9"/>
          <c:tx>
            <c:strRef>
              <c:f>'Merchant NGCC Plants'!$U$16</c:f>
              <c:strCache>
                <c:ptCount val="1"/>
                <c:pt idx="0">
                  <c:v>Griffith Energy</c:v>
                </c:pt>
              </c:strCache>
            </c:strRef>
          </c:tx>
          <c:spPr>
            <a:ln>
              <a:solidFill>
                <a:srgbClr val="6699FF"/>
              </a:solidFill>
            </a:ln>
          </c:spPr>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Plants'!$V$16:$AG$16</c:f>
              <c:numCache>
                <c:formatCode>0.00</c:formatCode>
                <c:ptCount val="12"/>
                <c:pt idx="0">
                  <c:v>0</c:v>
                </c:pt>
                <c:pt idx="1">
                  <c:v>0</c:v>
                </c:pt>
                <c:pt idx="2">
                  <c:v>1.5077343897377853</c:v>
                </c:pt>
                <c:pt idx="3">
                  <c:v>1.4856237816764133</c:v>
                </c:pt>
                <c:pt idx="4">
                  <c:v>21.010422561780796</c:v>
                </c:pt>
                <c:pt idx="5">
                  <c:v>83.73635477582846</c:v>
                </c:pt>
                <c:pt idx="6">
                  <c:v>85.959252971137516</c:v>
                </c:pt>
                <c:pt idx="7">
                  <c:v>83.218496510092436</c:v>
                </c:pt>
                <c:pt idx="8">
                  <c:v>81.69809941520468</c:v>
                </c:pt>
                <c:pt idx="9">
                  <c:v>19.72811733635163</c:v>
                </c:pt>
                <c:pt idx="10">
                  <c:v>0.59161793372319682</c:v>
                </c:pt>
                <c:pt idx="11">
                  <c:v>0</c:v>
                </c:pt>
              </c:numCache>
            </c:numRef>
          </c:val>
          <c:smooth val="0"/>
        </c:ser>
        <c:ser>
          <c:idx val="10"/>
          <c:order val="10"/>
          <c:tx>
            <c:strRef>
              <c:f>'Merchant NGCC Plants'!$U$17</c:f>
              <c:strCache>
                <c:ptCount val="1"/>
                <c:pt idx="0">
                  <c:v>Harquahala Generating Project</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Plants'!$V$17:$AG$17</c:f>
            </c:numRef>
          </c:val>
          <c:smooth val="0"/>
        </c:ser>
        <c:ser>
          <c:idx val="11"/>
          <c:order val="11"/>
          <c:tx>
            <c:strRef>
              <c:f>'Merchant NGCC Plants'!$U$18</c:f>
              <c:strCache>
                <c:ptCount val="1"/>
                <c:pt idx="0">
                  <c:v>Harquahala Generating Project</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Plants'!$V$18:$AG$18</c:f>
            </c:numRef>
          </c:val>
          <c:smooth val="0"/>
        </c:ser>
        <c:ser>
          <c:idx val="12"/>
          <c:order val="12"/>
          <c:tx>
            <c:strRef>
              <c:f>'Merchant NGCC Plants'!$U$19</c:f>
              <c:strCache>
                <c:ptCount val="1"/>
                <c:pt idx="0">
                  <c:v>Harquahala</c:v>
                </c:pt>
              </c:strCache>
            </c:strRef>
          </c:tx>
          <c:spPr>
            <a:ln>
              <a:solidFill>
                <a:srgbClr val="99CCFF"/>
              </a:solidFill>
            </a:ln>
          </c:spPr>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Plants'!$V$19:$AG$19</c:f>
              <c:numCache>
                <c:formatCode>0.00</c:formatCode>
                <c:ptCount val="12"/>
                <c:pt idx="0">
                  <c:v>0</c:v>
                </c:pt>
                <c:pt idx="1">
                  <c:v>0</c:v>
                </c:pt>
                <c:pt idx="2">
                  <c:v>0</c:v>
                </c:pt>
                <c:pt idx="3">
                  <c:v>1.1058162267839688</c:v>
                </c:pt>
                <c:pt idx="4">
                  <c:v>5.1854227761485818</c:v>
                </c:pt>
                <c:pt idx="5">
                  <c:v>22.672541951775823</c:v>
                </c:pt>
                <c:pt idx="6">
                  <c:v>56.756594298867967</c:v>
                </c:pt>
                <c:pt idx="7">
                  <c:v>71.429943950430413</c:v>
                </c:pt>
                <c:pt idx="8">
                  <c:v>22.226549771912676</c:v>
                </c:pt>
                <c:pt idx="9">
                  <c:v>0</c:v>
                </c:pt>
                <c:pt idx="10">
                  <c:v>0</c:v>
                </c:pt>
                <c:pt idx="11">
                  <c:v>0</c:v>
                </c:pt>
              </c:numCache>
            </c:numRef>
          </c:val>
          <c:smooth val="0"/>
        </c:ser>
        <c:ser>
          <c:idx val="13"/>
          <c:order val="13"/>
          <c:tx>
            <c:strRef>
              <c:f>'Merchant NGCC Plants'!$U$20</c:f>
              <c:strCache>
                <c:ptCount val="1"/>
                <c:pt idx="0">
                  <c:v>Kyrene</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Plants'!$V$20:$AG$20</c:f>
            </c:numRef>
          </c:val>
          <c:smooth val="0"/>
        </c:ser>
        <c:ser>
          <c:idx val="14"/>
          <c:order val="14"/>
          <c:tx>
            <c:strRef>
              <c:f>'Merchant NGCC Plants'!$U$21</c:f>
              <c:strCache>
                <c:ptCount val="1"/>
                <c:pt idx="0">
                  <c:v>Kyrene</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Plants'!$V$21:$AG$21</c:f>
            </c:numRef>
          </c:val>
          <c:smooth val="0"/>
        </c:ser>
        <c:ser>
          <c:idx val="15"/>
          <c:order val="15"/>
          <c:tx>
            <c:strRef>
              <c:f>'Merchant NGCC Plants'!$U$22</c:f>
              <c:strCache>
                <c:ptCount val="1"/>
                <c:pt idx="0">
                  <c:v>Kyrene</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Plants'!$V$22:$AG$22</c:f>
            </c:numRef>
          </c:val>
          <c:smooth val="0"/>
        </c:ser>
        <c:ser>
          <c:idx val="16"/>
          <c:order val="16"/>
          <c:tx>
            <c:strRef>
              <c:f>'Merchant NGCC Plants'!$U$23</c:f>
              <c:strCache>
                <c:ptCount val="1"/>
                <c:pt idx="0">
                  <c:v>Mesquite Generating Station Block 2</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Plants'!$V$23:$AG$23</c:f>
            </c:numRef>
          </c:val>
          <c:smooth val="0"/>
        </c:ser>
        <c:ser>
          <c:idx val="17"/>
          <c:order val="17"/>
          <c:tx>
            <c:strRef>
              <c:f>'Merchant NGCC Plants'!$U$24</c:f>
              <c:strCache>
                <c:ptCount val="1"/>
                <c:pt idx="0">
                  <c:v>Mesquite Generating Station Block 2</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Plants'!$V$24:$AG$24</c:f>
            </c:numRef>
          </c:val>
          <c:smooth val="0"/>
        </c:ser>
        <c:ser>
          <c:idx val="18"/>
          <c:order val="18"/>
          <c:tx>
            <c:strRef>
              <c:f>'Merchant NGCC Plants'!$U$25</c:f>
              <c:strCache>
                <c:ptCount val="1"/>
                <c:pt idx="0">
                  <c:v>Mesquite</c:v>
                </c:pt>
              </c:strCache>
            </c:strRef>
          </c:tx>
          <c:spPr>
            <a:ln>
              <a:solidFill>
                <a:srgbClr val="CCECFF"/>
              </a:solidFill>
            </a:ln>
          </c:spPr>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Plants'!$V$25:$AG$25</c:f>
              <c:numCache>
                <c:formatCode>0.00</c:formatCode>
                <c:ptCount val="12"/>
                <c:pt idx="0">
                  <c:v>41.188836963575511</c:v>
                </c:pt>
                <c:pt idx="1">
                  <c:v>79.892601036628605</c:v>
                </c:pt>
                <c:pt idx="2">
                  <c:v>78.472427849324092</c:v>
                </c:pt>
                <c:pt idx="3">
                  <c:v>75.534590730147471</c:v>
                </c:pt>
                <c:pt idx="4">
                  <c:v>10.740648556223576</c:v>
                </c:pt>
                <c:pt idx="5">
                  <c:v>79.026921693544011</c:v>
                </c:pt>
                <c:pt idx="6">
                  <c:v>76.142344973853767</c:v>
                </c:pt>
                <c:pt idx="7">
                  <c:v>80.190278379758567</c:v>
                </c:pt>
                <c:pt idx="8">
                  <c:v>78.786848575328023</c:v>
                </c:pt>
                <c:pt idx="9">
                  <c:v>61.108202530655731</c:v>
                </c:pt>
                <c:pt idx="10">
                  <c:v>29.074345064766778</c:v>
                </c:pt>
                <c:pt idx="11">
                  <c:v>16.424300855933243</c:v>
                </c:pt>
              </c:numCache>
            </c:numRef>
          </c:val>
          <c:smooth val="0"/>
        </c:ser>
        <c:ser>
          <c:idx val="19"/>
          <c:order val="19"/>
          <c:tx>
            <c:strRef>
              <c:f>'Merchant NGCC Plants'!$U$26</c:f>
              <c:strCache>
                <c:ptCount val="1"/>
                <c:pt idx="0">
                  <c:v>Red Hawk</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Plants'!$V$26:$AG$26</c:f>
            </c:numRef>
          </c:val>
          <c:smooth val="0"/>
        </c:ser>
        <c:ser>
          <c:idx val="20"/>
          <c:order val="20"/>
          <c:tx>
            <c:strRef>
              <c:f>'Merchant NGCC Plants'!$U$27</c:f>
              <c:strCache>
                <c:ptCount val="1"/>
                <c:pt idx="0">
                  <c:v>Red Hawk</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Plants'!$V$27:$AG$27</c:f>
            </c:numRef>
          </c:val>
          <c:smooth val="0"/>
        </c:ser>
        <c:ser>
          <c:idx val="21"/>
          <c:order val="21"/>
          <c:tx>
            <c:strRef>
              <c:f>'Merchant NGCC Plants'!$U$28</c:f>
              <c:strCache>
                <c:ptCount val="1"/>
                <c:pt idx="0">
                  <c:v>Red Hawk</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Plants'!$V$28:$AG$28</c:f>
            </c:numRef>
          </c:val>
          <c:smooth val="0"/>
        </c:ser>
        <c:ser>
          <c:idx val="22"/>
          <c:order val="22"/>
          <c:tx>
            <c:strRef>
              <c:f>'Merchant NGCC Plants'!$U$29</c:f>
              <c:strCache>
                <c:ptCount val="1"/>
                <c:pt idx="0">
                  <c:v>Santan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Plants'!$V$29:$AG$29</c:f>
            </c:numRef>
          </c:val>
          <c:smooth val="0"/>
        </c:ser>
        <c:ser>
          <c:idx val="23"/>
          <c:order val="23"/>
          <c:tx>
            <c:strRef>
              <c:f>'Merchant NGCC Plants'!$U$30</c:f>
              <c:strCache>
                <c:ptCount val="1"/>
                <c:pt idx="0">
                  <c:v>Santan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Plants'!$V$30:$AG$30</c:f>
            </c:numRef>
          </c:val>
          <c:smooth val="0"/>
        </c:ser>
        <c:ser>
          <c:idx val="24"/>
          <c:order val="24"/>
          <c:tx>
            <c:strRef>
              <c:f>'Merchant NGCC Plants'!$U$31</c:f>
              <c:strCache>
                <c:ptCount val="1"/>
                <c:pt idx="0">
                  <c:v>Santan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Plants'!$V$31:$AG$31</c:f>
            </c:numRef>
          </c:val>
          <c:smooth val="0"/>
        </c:ser>
        <c:ser>
          <c:idx val="25"/>
          <c:order val="25"/>
          <c:tx>
            <c:strRef>
              <c:f>'Merchant NGCC Plants'!$U$32</c:f>
              <c:strCache>
                <c:ptCount val="1"/>
                <c:pt idx="0">
                  <c:v>Santan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Plants'!$V$32:$AG$32</c:f>
            </c:numRef>
          </c:val>
          <c:smooth val="0"/>
        </c:ser>
        <c:ser>
          <c:idx val="26"/>
          <c:order val="26"/>
          <c:tx>
            <c:strRef>
              <c:f>'Merchant NGCC Plants'!$U$33</c:f>
              <c:strCache>
                <c:ptCount val="1"/>
                <c:pt idx="0">
                  <c:v>West Phoenix</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Plants'!$V$33:$AG$33</c:f>
            </c:numRef>
          </c:val>
          <c:smooth val="0"/>
        </c:ser>
        <c:ser>
          <c:idx val="27"/>
          <c:order val="27"/>
          <c:tx>
            <c:strRef>
              <c:f>'Merchant NGCC Plants'!$U$34</c:f>
              <c:strCache>
                <c:ptCount val="1"/>
                <c:pt idx="0">
                  <c:v>West Phoenix</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Plants'!$V$34:$AG$34</c:f>
            </c:numRef>
          </c:val>
          <c:smooth val="0"/>
        </c:ser>
        <c:ser>
          <c:idx val="28"/>
          <c:order val="28"/>
          <c:tx>
            <c:strRef>
              <c:f>'Merchant NGCC Plants'!$U$35</c:f>
              <c:strCache>
                <c:ptCount val="1"/>
                <c:pt idx="0">
                  <c:v>West Phoenix</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Plants'!$V$35:$AG$35</c:f>
            </c:numRef>
          </c:val>
          <c:smooth val="0"/>
        </c:ser>
        <c:ser>
          <c:idx val="29"/>
          <c:order val="29"/>
          <c:tx>
            <c:strRef>
              <c:f>'Merchant NGCC Plants'!$U$36</c:f>
              <c:strCache>
                <c:ptCount val="1"/>
                <c:pt idx="0">
                  <c:v>West Phoenix</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Plants'!$V$36:$AG$36</c:f>
            </c:numRef>
          </c:val>
          <c:smooth val="0"/>
        </c:ser>
        <c:ser>
          <c:idx val="30"/>
          <c:order val="30"/>
          <c:tx>
            <c:strRef>
              <c:f>'Merchant NGCC Plants'!$U$37</c:f>
              <c:strCache>
                <c:ptCount val="1"/>
                <c:pt idx="0">
                  <c:v>Yuma Cogeneration Associates</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Plants'!$V$37:$AG$37</c:f>
            </c:numRef>
          </c:val>
          <c:smooth val="0"/>
        </c:ser>
        <c:ser>
          <c:idx val="31"/>
          <c:order val="31"/>
          <c:tx>
            <c:strRef>
              <c:f>'Merchant NGCC Plants'!$U$38</c:f>
              <c:strCache>
                <c:ptCount val="1"/>
                <c:pt idx="0">
                  <c:v>Yuma Cogeneration Associates</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Plants'!$V$38:$AG$38</c:f>
            </c:numRef>
          </c:val>
          <c:smooth val="0"/>
        </c:ser>
        <c:ser>
          <c:idx val="32"/>
          <c:order val="32"/>
          <c:tx>
            <c:strRef>
              <c:f>'Merchant NGCC Plants'!$U$39</c:f>
              <c:strCache>
                <c:ptCount val="1"/>
                <c:pt idx="0">
                  <c:v>Yuma Cogen</c:v>
                </c:pt>
              </c:strCache>
            </c:strRef>
          </c:tx>
          <c:marker>
            <c:symbol val="none"/>
          </c:marker>
          <c:cat>
            <c:strRef>
              <c:f>'Merchant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'Merchant NGCC Plants'!$V$39:$AG$39</c:f>
              <c:numCache>
                <c:formatCode>0.00</c:formatCode>
                <c:ptCount val="12"/>
                <c:pt idx="0">
                  <c:v>0</c:v>
                </c:pt>
                <c:pt idx="1">
                  <c:v>7.5090648596531135</c:v>
                </c:pt>
                <c:pt idx="2">
                  <c:v>10.33633567439928</c:v>
                </c:pt>
                <c:pt idx="3">
                  <c:v>0</c:v>
                </c:pt>
                <c:pt idx="4">
                  <c:v>12.066413811275629</c:v>
                </c:pt>
                <c:pt idx="5">
                  <c:v>22.350513142737462</c:v>
                </c:pt>
                <c:pt idx="6">
                  <c:v>30.34393907147852</c:v>
                </c:pt>
                <c:pt idx="7">
                  <c:v>47.025944280603611</c:v>
                </c:pt>
                <c:pt idx="8">
                  <c:v>57.346321604356476</c:v>
                </c:pt>
                <c:pt idx="9">
                  <c:v>24.682273772967278</c:v>
                </c:pt>
                <c:pt idx="10">
                  <c:v>4.1289244947114883</c:v>
                </c:pt>
                <c:pt idx="11">
                  <c:v>0</c:v>
                </c:pt>
              </c:numCache>
            </c:numRef>
          </c:val>
          <c:smooth val="0"/>
        </c:ser>
        <c:dLbls>
          <c:showLegendKey val="0"/>
          <c:showVal val="0"/>
          <c:showCatName val="0"/>
          <c:showSerName val="0"/>
          <c:showPercent val="0"/>
          <c:showBubbleSize val="0"/>
        </c:dLbls>
        <c:marker val="1"/>
        <c:smooth val="0"/>
        <c:axId val="212798464"/>
        <c:axId val="212808448"/>
      </c:lineChart>
      <c:catAx>
        <c:axId val="212798464"/>
        <c:scaling>
          <c:orientation val="minMax"/>
        </c:scaling>
        <c:delete val="0"/>
        <c:axPos val="b"/>
        <c:numFmt formatCode="General" sourceLinked="0"/>
        <c:majorTickMark val="out"/>
        <c:minorTickMark val="none"/>
        <c:tickLblPos val="nextTo"/>
        <c:crossAx val="212808448"/>
        <c:crosses val="autoZero"/>
        <c:auto val="1"/>
        <c:lblAlgn val="ctr"/>
        <c:lblOffset val="100"/>
        <c:noMultiLvlLbl val="0"/>
      </c:catAx>
      <c:valAx>
        <c:axId val="212808448"/>
        <c:scaling>
          <c:orientation val="minMax"/>
        </c:scaling>
        <c:delete val="0"/>
        <c:axPos val="l"/>
        <c:majorGridlines/>
        <c:numFmt formatCode="0" sourceLinked="0"/>
        <c:majorTickMark val="out"/>
        <c:minorTickMark val="none"/>
        <c:tickLblPos val="nextTo"/>
        <c:crossAx val="212798464"/>
        <c:crosses val="autoZero"/>
        <c:crossBetween val="between"/>
        <c:majorUnit val="20"/>
      </c:valAx>
    </c:plotArea>
    <c:legend>
      <c:legendPos val="r"/>
      <c:layout/>
      <c:overlay val="0"/>
    </c:legend>
    <c:plotVisOnly val="1"/>
    <c:dispBlanksAs val="gap"/>
    <c:showDLblsOverMax val="0"/>
  </c:chart>
  <c:spPr>
    <a:solidFill>
      <a:schemeClr val="accent1">
        <a:lumMod val="40000"/>
        <a:lumOff val="60000"/>
      </a:schemeClr>
    </a:solidFill>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2012 Utility Generating Facility Monthly Capacity Factor Profile</a:t>
            </a:r>
            <a:endParaRPr lang="en-US" sz="1200" dirty="0"/>
          </a:p>
        </c:rich>
      </c:tx>
      <c:layout/>
      <c:overlay val="0"/>
    </c:title>
    <c:autoTitleDeleted val="0"/>
    <c:plotArea>
      <c:layout/>
      <c:lineChart>
        <c:grouping val="standard"/>
        <c:varyColors val="0"/>
        <c:ser>
          <c:idx val="0"/>
          <c:order val="0"/>
          <c:tx>
            <c:strRef>
              <c:f>'Utility NGCC Plants'!$U$4</c:f>
              <c:strCache>
                <c:ptCount val="1"/>
                <c:pt idx="0">
                  <c:v>Apache Station</c:v>
                </c:pt>
              </c:strCache>
            </c:strRef>
          </c:tx>
          <c:spPr>
            <a:ln>
              <a:solidFill>
                <a:srgbClr val="CC9900"/>
              </a:solidFill>
            </a:ln>
          </c:spPr>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Plants'!$V$4:$AG$4</c:f>
              <c:numCache>
                <c:formatCode>0.00</c:formatCode>
                <c:ptCount val="12"/>
                <c:pt idx="0">
                  <c:v>-0.17538683451350642</c:v>
                </c:pt>
                <c:pt idx="1">
                  <c:v>-0.17696944210821419</c:v>
                </c:pt>
                <c:pt idx="2">
                  <c:v>-0.1049042748492001</c:v>
                </c:pt>
                <c:pt idx="3">
                  <c:v>-8.9769647696476967E-2</c:v>
                </c:pt>
                <c:pt idx="4">
                  <c:v>-0.17374770521898769</c:v>
                </c:pt>
                <c:pt idx="5">
                  <c:v>-0.18462059620596205</c:v>
                </c:pt>
                <c:pt idx="6">
                  <c:v>-0.18194335169158143</c:v>
                </c:pt>
                <c:pt idx="7">
                  <c:v>-0.16883031733543141</c:v>
                </c:pt>
                <c:pt idx="8">
                  <c:v>-0.16598915989159893</c:v>
                </c:pt>
                <c:pt idx="9">
                  <c:v>-0.15735641227380015</c:v>
                </c:pt>
                <c:pt idx="10">
                  <c:v>-0.15921409214092141</c:v>
                </c:pt>
                <c:pt idx="11">
                  <c:v>-0.34093889325990034</c:v>
                </c:pt>
              </c:numCache>
            </c:numRef>
          </c:val>
          <c:smooth val="0"/>
        </c:ser>
        <c:ser>
          <c:idx val="1"/>
          <c:order val="1"/>
          <c:tx>
            <c:strRef>
              <c:f>'Utility NGCC Plants'!$U$5</c:f>
              <c:strCache>
                <c:ptCount val="1"/>
                <c:pt idx="0">
                  <c:v>Arlington Valley Energy Facility</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Plants'!$V$5:$AG$5</c:f>
            </c:numRef>
          </c:val>
          <c:smooth val="0"/>
        </c:ser>
        <c:ser>
          <c:idx val="2"/>
          <c:order val="2"/>
          <c:tx>
            <c:strRef>
              <c:f>'Utility NGCC Plants'!$U$6</c:f>
              <c:strCache>
                <c:ptCount val="1"/>
                <c:pt idx="0">
                  <c:v>Arlington Valley Energy Facility</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Plants'!$V$6:$AG$6</c:f>
            </c:numRef>
          </c:val>
          <c:smooth val="0"/>
        </c:ser>
        <c:ser>
          <c:idx val="3"/>
          <c:order val="3"/>
          <c:tx>
            <c:strRef>
              <c:f>'Utility NGCC Plants'!$U$7</c:f>
              <c:strCache>
                <c:ptCount val="1"/>
                <c:pt idx="0">
                  <c:v>Arlington Valley Energy Facility</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Plants'!$V$7:$AG$7</c:f>
            </c:numRef>
          </c:val>
          <c:smooth val="0"/>
        </c:ser>
        <c:ser>
          <c:idx val="4"/>
          <c:order val="4"/>
          <c:tx>
            <c:strRef>
              <c:f>'Utility NGCC Plants'!$U$8</c:f>
              <c:strCache>
                <c:ptCount val="1"/>
                <c:pt idx="0">
                  <c:v>Desert Basin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Plants'!$V$8:$AG$8</c:f>
            </c:numRef>
          </c:val>
          <c:smooth val="0"/>
        </c:ser>
        <c:ser>
          <c:idx val="5"/>
          <c:order val="5"/>
          <c:tx>
            <c:strRef>
              <c:f>'Utility NGCC Plants'!$U$9</c:f>
              <c:strCache>
                <c:ptCount val="1"/>
                <c:pt idx="0">
                  <c:v>Desert Basin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Plants'!$V$9:$AG$9</c:f>
            </c:numRef>
          </c:val>
          <c:smooth val="0"/>
        </c:ser>
        <c:ser>
          <c:idx val="6"/>
          <c:order val="6"/>
          <c:tx>
            <c:strRef>
              <c:f>'Utility NGCC Plants'!$U$10</c:f>
              <c:strCache>
                <c:ptCount val="1"/>
                <c:pt idx="0">
                  <c:v>Desert Basin</c:v>
                </c:pt>
              </c:strCache>
            </c:strRef>
          </c:tx>
          <c:spPr>
            <a:ln>
              <a:solidFill>
                <a:srgbClr val="FFFF00"/>
              </a:solidFill>
            </a:ln>
          </c:spPr>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Plants'!$V$10:$AG$10</c:f>
              <c:numCache>
                <c:formatCode>0.00</c:formatCode>
                <c:ptCount val="12"/>
                <c:pt idx="0">
                  <c:v>20.735154670531195</c:v>
                </c:pt>
                <c:pt idx="1">
                  <c:v>0.6060301795857479</c:v>
                </c:pt>
                <c:pt idx="2">
                  <c:v>0.77447086397223264</c:v>
                </c:pt>
                <c:pt idx="3">
                  <c:v>10.842346089850249</c:v>
                </c:pt>
                <c:pt idx="4">
                  <c:v>16.778711108725599</c:v>
                </c:pt>
                <c:pt idx="5">
                  <c:v>30.412506932889627</c:v>
                </c:pt>
                <c:pt idx="6">
                  <c:v>71.9513176963126</c:v>
                </c:pt>
                <c:pt idx="7">
                  <c:v>77.995455602669381</c:v>
                </c:pt>
                <c:pt idx="8">
                  <c:v>17.829543353669809</c:v>
                </c:pt>
                <c:pt idx="9">
                  <c:v>5.6149696741989157</c:v>
                </c:pt>
                <c:pt idx="10">
                  <c:v>-0.19666296912553152</c:v>
                </c:pt>
                <c:pt idx="11">
                  <c:v>-0.18651709516397402</c:v>
                </c:pt>
              </c:numCache>
            </c:numRef>
          </c:val>
          <c:smooth val="0"/>
        </c:ser>
        <c:ser>
          <c:idx val="7"/>
          <c:order val="7"/>
          <c:tx>
            <c:strRef>
              <c:f>'Utility NGCC Plants'!$U$11</c:f>
              <c:strCache>
                <c:ptCount val="1"/>
                <c:pt idx="0">
                  <c:v>Gila River Power Station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Plants'!$V$11:$AG$11</c:f>
            </c:numRef>
          </c:val>
          <c:smooth val="0"/>
        </c:ser>
        <c:ser>
          <c:idx val="8"/>
          <c:order val="8"/>
          <c:tx>
            <c:strRef>
              <c:f>'Utility NGCC Plants'!$U$12</c:f>
              <c:strCache>
                <c:ptCount val="1"/>
                <c:pt idx="0">
                  <c:v>Gila River Power Station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Plants'!$V$12:$AG$12</c:f>
            </c:numRef>
          </c:val>
          <c:smooth val="0"/>
        </c:ser>
        <c:ser>
          <c:idx val="9"/>
          <c:order val="9"/>
          <c:tx>
            <c:strRef>
              <c:f>'Utility NGCC Plants'!$U$13</c:f>
              <c:strCache>
                <c:ptCount val="1"/>
                <c:pt idx="0">
                  <c:v>Gila River Power Station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Plants'!$V$13:$AG$13</c:f>
            </c:numRef>
          </c:val>
          <c:smooth val="0"/>
        </c:ser>
        <c:ser>
          <c:idx val="10"/>
          <c:order val="10"/>
          <c:tx>
            <c:strRef>
              <c:f>'Utility NGCC Plants'!$U$14</c:f>
              <c:strCache>
                <c:ptCount val="1"/>
                <c:pt idx="0">
                  <c:v>Griffith Energy LLC</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Plants'!$V$14:$AG$14</c:f>
            </c:numRef>
          </c:val>
          <c:smooth val="0"/>
        </c:ser>
        <c:ser>
          <c:idx val="11"/>
          <c:order val="11"/>
          <c:tx>
            <c:strRef>
              <c:f>'Utility NGCC Plants'!$U$15</c:f>
              <c:strCache>
                <c:ptCount val="1"/>
                <c:pt idx="0">
                  <c:v>Griffith Energy LLC</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Plants'!$V$15:$AG$15</c:f>
            </c:numRef>
          </c:val>
          <c:smooth val="0"/>
        </c:ser>
        <c:ser>
          <c:idx val="12"/>
          <c:order val="12"/>
          <c:tx>
            <c:strRef>
              <c:f>'Utility NGCC Plants'!$U$16</c:f>
              <c:strCache>
                <c:ptCount val="1"/>
                <c:pt idx="0">
                  <c:v>Griffith Energy LLC</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Plants'!$V$16:$AG$16</c:f>
            </c:numRef>
          </c:val>
          <c:smooth val="0"/>
        </c:ser>
        <c:ser>
          <c:idx val="13"/>
          <c:order val="13"/>
          <c:tx>
            <c:strRef>
              <c:f>'Utility NGCC Plants'!$U$17</c:f>
              <c:strCache>
                <c:ptCount val="1"/>
                <c:pt idx="0">
                  <c:v>Harquahala Generating Project</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Plants'!$V$17:$AG$17</c:f>
            </c:numRef>
          </c:val>
          <c:smooth val="0"/>
        </c:ser>
        <c:ser>
          <c:idx val="14"/>
          <c:order val="14"/>
          <c:tx>
            <c:strRef>
              <c:f>'Utility NGCC Plants'!$U$18</c:f>
              <c:strCache>
                <c:ptCount val="1"/>
                <c:pt idx="0">
                  <c:v>Harquahala Generating Project</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Plants'!$V$18:$AG$18</c:f>
            </c:numRef>
          </c:val>
          <c:smooth val="0"/>
        </c:ser>
        <c:ser>
          <c:idx val="15"/>
          <c:order val="15"/>
          <c:tx>
            <c:strRef>
              <c:f>'Utility NGCC Plants'!$U$19</c:f>
              <c:strCache>
                <c:ptCount val="1"/>
                <c:pt idx="0">
                  <c:v>Harquahala Generating Project</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Plants'!$V$19:$AG$19</c:f>
            </c:numRef>
          </c:val>
          <c:smooth val="0"/>
        </c:ser>
        <c:ser>
          <c:idx val="16"/>
          <c:order val="16"/>
          <c:tx>
            <c:strRef>
              <c:f>'Utility NGCC Plants'!$U$20</c:f>
              <c:strCache>
                <c:ptCount val="1"/>
                <c:pt idx="0">
                  <c:v>Kyrene</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Plants'!$V$20:$AG$20</c:f>
            </c:numRef>
          </c:val>
          <c:smooth val="0"/>
        </c:ser>
        <c:ser>
          <c:idx val="17"/>
          <c:order val="17"/>
          <c:tx>
            <c:strRef>
              <c:f>'Utility NGCC Plants'!$U$21</c:f>
              <c:strCache>
                <c:ptCount val="1"/>
                <c:pt idx="0">
                  <c:v>Kyrene</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Plants'!$V$21:$AG$21</c:f>
            </c:numRef>
          </c:val>
          <c:smooth val="0"/>
        </c:ser>
        <c:ser>
          <c:idx val="18"/>
          <c:order val="18"/>
          <c:tx>
            <c:strRef>
              <c:f>'Utility NGCC Plants'!$U$22</c:f>
              <c:strCache>
                <c:ptCount val="1"/>
                <c:pt idx="0">
                  <c:v>Kyrene</c:v>
                </c:pt>
              </c:strCache>
            </c:strRef>
          </c:tx>
          <c:spPr>
            <a:ln>
              <a:solidFill>
                <a:srgbClr val="FFFF66"/>
              </a:solidFill>
            </a:ln>
          </c:spPr>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Plants'!$V$22:$AG$22</c:f>
              <c:numCache>
                <c:formatCode>0.00</c:formatCode>
                <c:ptCount val="12"/>
                <c:pt idx="0">
                  <c:v>-0.24249235566895488</c:v>
                </c:pt>
                <c:pt idx="1">
                  <c:v>33.3528151178648</c:v>
                </c:pt>
                <c:pt idx="2">
                  <c:v>64.99453253143794</c:v>
                </c:pt>
                <c:pt idx="3">
                  <c:v>61.548441096463691</c:v>
                </c:pt>
                <c:pt idx="4">
                  <c:v>69.212583277646161</c:v>
                </c:pt>
                <c:pt idx="5">
                  <c:v>79.935655994978021</c:v>
                </c:pt>
                <c:pt idx="6">
                  <c:v>66.306218739242254</c:v>
                </c:pt>
                <c:pt idx="7">
                  <c:v>68.634449101917667</c:v>
                </c:pt>
                <c:pt idx="8">
                  <c:v>65.020924879681942</c:v>
                </c:pt>
                <c:pt idx="9">
                  <c:v>57.566875240467361</c:v>
                </c:pt>
                <c:pt idx="10">
                  <c:v>21.965892446118435</c:v>
                </c:pt>
                <c:pt idx="11">
                  <c:v>-8.3024522608994997E-2</c:v>
                </c:pt>
              </c:numCache>
            </c:numRef>
          </c:val>
          <c:smooth val="0"/>
        </c:ser>
        <c:ser>
          <c:idx val="19"/>
          <c:order val="19"/>
          <c:tx>
            <c:strRef>
              <c:f>'Utility NGCC Plants'!$U$23</c:f>
              <c:strCache>
                <c:ptCount val="1"/>
                <c:pt idx="0">
                  <c:v>Mesquite Generating Station Block 2</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Plants'!$V$23:$AG$23</c:f>
            </c:numRef>
          </c:val>
          <c:smooth val="0"/>
        </c:ser>
        <c:ser>
          <c:idx val="20"/>
          <c:order val="20"/>
          <c:tx>
            <c:strRef>
              <c:f>'Utility NGCC Plants'!$U$24</c:f>
              <c:strCache>
                <c:ptCount val="1"/>
                <c:pt idx="0">
                  <c:v>Mesquite Generating Station Block 2</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Plants'!$V$24:$AG$24</c:f>
            </c:numRef>
          </c:val>
          <c:smooth val="0"/>
        </c:ser>
        <c:ser>
          <c:idx val="21"/>
          <c:order val="21"/>
          <c:tx>
            <c:strRef>
              <c:f>'Utility NGCC Plants'!$U$25</c:f>
              <c:strCache>
                <c:ptCount val="1"/>
                <c:pt idx="0">
                  <c:v>Mesquite Generating Station Block 2</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Plants'!$V$25:$AG$25</c:f>
            </c:numRef>
          </c:val>
          <c:smooth val="0"/>
        </c:ser>
        <c:ser>
          <c:idx val="22"/>
          <c:order val="22"/>
          <c:tx>
            <c:strRef>
              <c:f>'Utility NGCC Plants'!$U$26</c:f>
              <c:strCache>
                <c:ptCount val="1"/>
                <c:pt idx="0">
                  <c:v>Red Hawk</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Plants'!$V$26:$AG$26</c:f>
            </c:numRef>
          </c:val>
          <c:smooth val="0"/>
        </c:ser>
        <c:ser>
          <c:idx val="23"/>
          <c:order val="23"/>
          <c:tx>
            <c:strRef>
              <c:f>'Utility NGCC Plants'!$U$27</c:f>
              <c:strCache>
                <c:ptCount val="1"/>
                <c:pt idx="0">
                  <c:v>Red Hawk</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Plants'!$V$27:$AG$27</c:f>
            </c:numRef>
          </c:val>
          <c:smooth val="0"/>
        </c:ser>
        <c:ser>
          <c:idx val="24"/>
          <c:order val="24"/>
          <c:tx>
            <c:strRef>
              <c:f>'Utility NGCC Plants'!$U$28</c:f>
              <c:strCache>
                <c:ptCount val="1"/>
                <c:pt idx="0">
                  <c:v>Red Hawk</c:v>
                </c:pt>
              </c:strCache>
            </c:strRef>
          </c:tx>
          <c:spPr>
            <a:ln>
              <a:solidFill>
                <a:srgbClr val="FFFF99"/>
              </a:solidFill>
            </a:ln>
          </c:spPr>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Plants'!$V$28:$AG$28</c:f>
              <c:numCache>
                <c:formatCode>0.00</c:formatCode>
                <c:ptCount val="12"/>
                <c:pt idx="0">
                  <c:v>49.930891403943207</c:v>
                </c:pt>
                <c:pt idx="1">
                  <c:v>37.45195923419022</c:v>
                </c:pt>
                <c:pt idx="2">
                  <c:v>48.855484092558434</c:v>
                </c:pt>
                <c:pt idx="3">
                  <c:v>62.328982769477356</c:v>
                </c:pt>
                <c:pt idx="4">
                  <c:v>49.446992737365179</c:v>
                </c:pt>
                <c:pt idx="5">
                  <c:v>59.218329612456358</c:v>
                </c:pt>
                <c:pt idx="6">
                  <c:v>64.331239301324558</c:v>
                </c:pt>
                <c:pt idx="7">
                  <c:v>70.746566729266036</c:v>
                </c:pt>
                <c:pt idx="8">
                  <c:v>64.734386627740577</c:v>
                </c:pt>
                <c:pt idx="9">
                  <c:v>58.432218178192151</c:v>
                </c:pt>
                <c:pt idx="10">
                  <c:v>44.099261549029713</c:v>
                </c:pt>
                <c:pt idx="11">
                  <c:v>47.557378138970599</c:v>
                </c:pt>
              </c:numCache>
            </c:numRef>
          </c:val>
          <c:smooth val="0"/>
        </c:ser>
        <c:ser>
          <c:idx val="25"/>
          <c:order val="25"/>
          <c:tx>
            <c:strRef>
              <c:f>'Utility NGCC Plants'!$U$29</c:f>
              <c:strCache>
                <c:ptCount val="1"/>
                <c:pt idx="0">
                  <c:v>Santan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Plants'!$V$29:$AG$29</c:f>
            </c:numRef>
          </c:val>
          <c:smooth val="0"/>
        </c:ser>
        <c:ser>
          <c:idx val="26"/>
          <c:order val="26"/>
          <c:tx>
            <c:strRef>
              <c:f>'Utility NGCC Plants'!$U$30</c:f>
              <c:strCache>
                <c:ptCount val="1"/>
                <c:pt idx="0">
                  <c:v>Santan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Plants'!$V$30:$AG$30</c:f>
            </c:numRef>
          </c:val>
          <c:smooth val="0"/>
        </c:ser>
        <c:ser>
          <c:idx val="27"/>
          <c:order val="27"/>
          <c:tx>
            <c:strRef>
              <c:f>'Utility NGCC Plants'!$U$31</c:f>
              <c:strCache>
                <c:ptCount val="1"/>
                <c:pt idx="0">
                  <c:v>Santan</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Plants'!$V$31:$AG$31</c:f>
            </c:numRef>
          </c:val>
          <c:smooth val="0"/>
        </c:ser>
        <c:ser>
          <c:idx val="28"/>
          <c:order val="28"/>
          <c:tx>
            <c:strRef>
              <c:f>'Utility NGCC Plants'!$U$32</c:f>
              <c:strCache>
                <c:ptCount val="1"/>
                <c:pt idx="0">
                  <c:v>Santan</c:v>
                </c:pt>
              </c:strCache>
            </c:strRef>
          </c:tx>
          <c:spPr>
            <a:ln>
              <a:solidFill>
                <a:srgbClr val="FFFFCC"/>
              </a:solidFill>
            </a:ln>
          </c:spPr>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Plants'!$V$32:$AG$32</c:f>
              <c:numCache>
                <c:formatCode>0.00</c:formatCode>
                <c:ptCount val="12"/>
                <c:pt idx="0">
                  <c:v>13.047062915378104</c:v>
                </c:pt>
                <c:pt idx="1">
                  <c:v>25.764305103878304</c:v>
                </c:pt>
                <c:pt idx="2">
                  <c:v>29.050067466204045</c:v>
                </c:pt>
                <c:pt idx="3">
                  <c:v>23.602450853035421</c:v>
                </c:pt>
                <c:pt idx="4">
                  <c:v>21.493119285277281</c:v>
                </c:pt>
                <c:pt idx="5">
                  <c:v>29.078332034294625</c:v>
                </c:pt>
                <c:pt idx="6">
                  <c:v>35.704288503926449</c:v>
                </c:pt>
                <c:pt idx="7">
                  <c:v>51.69283601102925</c:v>
                </c:pt>
                <c:pt idx="8">
                  <c:v>43.267407118732137</c:v>
                </c:pt>
                <c:pt idx="9">
                  <c:v>31.155557790460865</c:v>
                </c:pt>
                <c:pt idx="10">
                  <c:v>9.0080756906555806</c:v>
                </c:pt>
                <c:pt idx="11">
                  <c:v>4.7780529504940539</c:v>
                </c:pt>
              </c:numCache>
            </c:numRef>
          </c:val>
          <c:smooth val="0"/>
        </c:ser>
        <c:ser>
          <c:idx val="29"/>
          <c:order val="29"/>
          <c:tx>
            <c:strRef>
              <c:f>'Utility NGCC Plants'!$U$33</c:f>
              <c:strCache>
                <c:ptCount val="1"/>
                <c:pt idx="0">
                  <c:v>West Phoenix</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Plants'!$V$33:$AG$33</c:f>
            </c:numRef>
          </c:val>
          <c:smooth val="0"/>
        </c:ser>
        <c:ser>
          <c:idx val="30"/>
          <c:order val="30"/>
          <c:tx>
            <c:strRef>
              <c:f>'Utility NGCC Plants'!$U$34</c:f>
              <c:strCache>
                <c:ptCount val="1"/>
                <c:pt idx="0">
                  <c:v>West Phoenix</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Plants'!$V$34:$AG$34</c:f>
            </c:numRef>
          </c:val>
          <c:smooth val="0"/>
        </c:ser>
        <c:ser>
          <c:idx val="31"/>
          <c:order val="31"/>
          <c:tx>
            <c:strRef>
              <c:f>'Utility NGCC Plants'!$U$35</c:f>
              <c:strCache>
                <c:ptCount val="1"/>
                <c:pt idx="0">
                  <c:v>West Phoenix</c:v>
                </c:pt>
              </c:strCache>
            </c:strRef>
          </c:tx>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Plants'!$V$35:$AG$35</c:f>
            </c:numRef>
          </c:val>
          <c:smooth val="0"/>
        </c:ser>
        <c:ser>
          <c:idx val="32"/>
          <c:order val="32"/>
          <c:tx>
            <c:strRef>
              <c:f>'Utility NGCC Plants'!$U$36</c:f>
              <c:strCache>
                <c:ptCount val="1"/>
                <c:pt idx="0">
                  <c:v>West Phoenix</c:v>
                </c:pt>
              </c:strCache>
            </c:strRef>
          </c:tx>
          <c:spPr>
            <a:ln>
              <a:solidFill>
                <a:srgbClr val="FFFFFF"/>
              </a:solidFill>
            </a:ln>
          </c:spPr>
          <c:marker>
            <c:symbol val="none"/>
          </c:marker>
          <c:cat>
            <c:strRef>
              <c:f>'Utility NGCC Plants'!$V$1:$AG$1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'Utility NGCC Plants'!$V$36:$AG$36</c:f>
              <c:numCache>
                <c:formatCode>0.00</c:formatCode>
                <c:ptCount val="12"/>
                <c:pt idx="0">
                  <c:v>4.7435355132967958</c:v>
                </c:pt>
                <c:pt idx="1">
                  <c:v>19.726503623900708</c:v>
                </c:pt>
                <c:pt idx="2">
                  <c:v>9.9453170019985055</c:v>
                </c:pt>
                <c:pt idx="3">
                  <c:v>44.273406816166222</c:v>
                </c:pt>
                <c:pt idx="4">
                  <c:v>45.888353502286634</c:v>
                </c:pt>
                <c:pt idx="5">
                  <c:v>37.022836690738629</c:v>
                </c:pt>
                <c:pt idx="6">
                  <c:v>44.910404482534545</c:v>
                </c:pt>
                <c:pt idx="7">
                  <c:v>51.965246870440531</c:v>
                </c:pt>
                <c:pt idx="8">
                  <c:v>37.548302293171162</c:v>
                </c:pt>
                <c:pt idx="9">
                  <c:v>34.270821838869068</c:v>
                </c:pt>
                <c:pt idx="10">
                  <c:v>18.732104396300521</c:v>
                </c:pt>
                <c:pt idx="11">
                  <c:v>4.5815401969078362</c:v>
                </c:pt>
              </c:numCache>
            </c:numRef>
          </c:val>
          <c:smooth val="0"/>
        </c:ser>
        <c:dLbls>
          <c:showLegendKey val="0"/>
          <c:showVal val="0"/>
          <c:showCatName val="0"/>
          <c:showSerName val="0"/>
          <c:showPercent val="0"/>
          <c:showBubbleSize val="0"/>
        </c:dLbls>
        <c:marker val="1"/>
        <c:smooth val="0"/>
        <c:axId val="212916480"/>
        <c:axId val="212922368"/>
      </c:lineChart>
      <c:catAx>
        <c:axId val="212916480"/>
        <c:scaling>
          <c:orientation val="minMax"/>
        </c:scaling>
        <c:delete val="0"/>
        <c:axPos val="b"/>
        <c:numFmt formatCode="General" sourceLinked="0"/>
        <c:majorTickMark val="out"/>
        <c:minorTickMark val="none"/>
        <c:tickLblPos val="low"/>
        <c:crossAx val="212922368"/>
        <c:crosses val="autoZero"/>
        <c:auto val="1"/>
        <c:lblAlgn val="ctr"/>
        <c:lblOffset val="100"/>
        <c:noMultiLvlLbl val="0"/>
      </c:catAx>
      <c:valAx>
        <c:axId val="212922368"/>
        <c:scaling>
          <c:orientation val="minMax"/>
          <c:max val="100"/>
          <c:min val="-20"/>
        </c:scaling>
        <c:delete val="0"/>
        <c:axPos val="l"/>
        <c:majorGridlines/>
        <c:numFmt formatCode="0" sourceLinked="0"/>
        <c:majorTickMark val="out"/>
        <c:minorTickMark val="none"/>
        <c:tickLblPos val="nextTo"/>
        <c:crossAx val="212916480"/>
        <c:crosses val="autoZero"/>
        <c:crossBetween val="between"/>
      </c:valAx>
    </c:plotArea>
    <c:legend>
      <c:legendPos val="r"/>
      <c:layout/>
      <c:overlay val="0"/>
    </c:legend>
    <c:plotVisOnly val="1"/>
    <c:dispBlanksAs val="gap"/>
    <c:showDLblsOverMax val="0"/>
  </c:chart>
  <c:spPr>
    <a:solidFill>
      <a:schemeClr val="accent1">
        <a:lumMod val="40000"/>
        <a:lumOff val="60000"/>
      </a:schemeClr>
    </a:solidFill>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2012</a:t>
            </a:r>
            <a:r>
              <a:rPr lang="en-US" sz="1200" baseline="0" dirty="0" smtClean="0"/>
              <a:t> </a:t>
            </a:r>
            <a:r>
              <a:rPr lang="en-US" sz="1200" dirty="0" smtClean="0"/>
              <a:t>Merchant Average </a:t>
            </a:r>
            <a:r>
              <a:rPr lang="en-US" sz="1200" b="1" i="0" u="none" strike="noStrike" baseline="0" dirty="0" smtClean="0">
                <a:effectLst/>
              </a:rPr>
              <a:t>Annual</a:t>
            </a:r>
            <a:r>
              <a:rPr lang="en-US" sz="1200" dirty="0" smtClean="0"/>
              <a:t> Capacity</a:t>
            </a:r>
            <a:r>
              <a:rPr lang="en-US" sz="1200" baseline="0" dirty="0" smtClean="0"/>
              <a:t> Factor</a:t>
            </a:r>
            <a:endParaRPr lang="en-US" sz="1200" dirty="0"/>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3333FF"/>
              </a:solidFill>
            </c:spPr>
          </c:dPt>
          <c:dPt>
            <c:idx val="1"/>
            <c:invertIfNegative val="0"/>
            <c:bubble3D val="0"/>
            <c:spPr>
              <a:solidFill>
                <a:srgbClr val="3366FF"/>
              </a:solidFill>
            </c:spPr>
          </c:dPt>
          <c:dPt>
            <c:idx val="2"/>
            <c:invertIfNegative val="0"/>
            <c:bubble3D val="0"/>
            <c:spPr>
              <a:solidFill>
                <a:srgbClr val="6699FF"/>
              </a:solidFill>
            </c:spPr>
          </c:dPt>
          <c:dPt>
            <c:idx val="3"/>
            <c:invertIfNegative val="0"/>
            <c:bubble3D val="0"/>
            <c:spPr>
              <a:solidFill>
                <a:srgbClr val="99CCFF"/>
              </a:solidFill>
            </c:spPr>
          </c:dPt>
          <c:dPt>
            <c:idx val="4"/>
            <c:invertIfNegative val="0"/>
            <c:bubble3D val="0"/>
            <c:spPr>
              <a:solidFill>
                <a:srgbClr val="CCECFF"/>
              </a:solidFill>
            </c:spPr>
          </c:dPt>
          <c:dPt>
            <c:idx val="5"/>
            <c:invertIfNegative val="0"/>
            <c:bubble3D val="0"/>
            <c:spPr>
              <a:solidFill>
                <a:srgbClr val="FFFFFF"/>
              </a:solidFill>
            </c:spPr>
          </c:dPt>
          <c:cat>
            <c:strRef>
              <c:f>'Merchant NGCC Plants'!$U$7:$U$39</c:f>
              <c:strCache>
                <c:ptCount val="6"/>
                <c:pt idx="0">
                  <c:v>Arlington Valley</c:v>
                </c:pt>
                <c:pt idx="1">
                  <c:v>Gila River</c:v>
                </c:pt>
                <c:pt idx="2">
                  <c:v>Griffith Energy</c:v>
                </c:pt>
                <c:pt idx="3">
                  <c:v>Harquahala</c:v>
                </c:pt>
                <c:pt idx="4">
                  <c:v>Mesquite</c:v>
                </c:pt>
                <c:pt idx="5">
                  <c:v>Yuma Cogen</c:v>
                </c:pt>
              </c:strCache>
            </c:strRef>
          </c:cat>
          <c:val>
            <c:numRef>
              <c:f>'Merchant NGCC Plants'!$AH$7:$AH$39</c:f>
              <c:numCache>
                <c:formatCode>0.00</c:formatCode>
                <c:ptCount val="6"/>
                <c:pt idx="0">
                  <c:v>33.948114649837656</c:v>
                </c:pt>
                <c:pt idx="1">
                  <c:v>20.979081498014704</c:v>
                </c:pt>
                <c:pt idx="2">
                  <c:v>31.577976639627739</c:v>
                </c:pt>
                <c:pt idx="3">
                  <c:v>14.948072414659954</c:v>
                </c:pt>
                <c:pt idx="4">
                  <c:v>58.881862267478283</c:v>
                </c:pt>
                <c:pt idx="5">
                  <c:v>17.98247755934857</c:v>
                </c:pt>
              </c:numCache>
            </c:numRef>
          </c:val>
        </c:ser>
        <c:dLbls>
          <c:showLegendKey val="0"/>
          <c:showVal val="0"/>
          <c:showCatName val="0"/>
          <c:showSerName val="0"/>
          <c:showPercent val="0"/>
          <c:showBubbleSize val="0"/>
        </c:dLbls>
        <c:gapWidth val="150"/>
        <c:axId val="212936960"/>
        <c:axId val="212959232"/>
      </c:barChart>
      <c:catAx>
        <c:axId val="212936960"/>
        <c:scaling>
          <c:orientation val="minMax"/>
        </c:scaling>
        <c:delete val="1"/>
        <c:axPos val="b"/>
        <c:numFmt formatCode="General" sourceLinked="0"/>
        <c:majorTickMark val="out"/>
        <c:minorTickMark val="none"/>
        <c:tickLblPos val="nextTo"/>
        <c:crossAx val="212959232"/>
        <c:crosses val="autoZero"/>
        <c:auto val="1"/>
        <c:lblAlgn val="ctr"/>
        <c:lblOffset val="100"/>
        <c:noMultiLvlLbl val="0"/>
      </c:catAx>
      <c:valAx>
        <c:axId val="212959232"/>
        <c:scaling>
          <c:orientation val="minMax"/>
          <c:max val="100"/>
        </c:scaling>
        <c:delete val="0"/>
        <c:axPos val="l"/>
        <c:majorGridlines/>
        <c:numFmt formatCode="0" sourceLinked="0"/>
        <c:majorTickMark val="out"/>
        <c:minorTickMark val="none"/>
        <c:tickLblPos val="nextTo"/>
        <c:crossAx val="212936960"/>
        <c:crosses val="autoZero"/>
        <c:crossBetween val="between"/>
        <c:majorUnit val="20"/>
      </c:valAx>
    </c:plotArea>
    <c:plotVisOnly val="1"/>
    <c:dispBlanksAs val="gap"/>
    <c:showDLblsOverMax val="0"/>
  </c:chart>
  <c:spPr>
    <a:solidFill>
      <a:schemeClr val="accent1">
        <a:lumMod val="40000"/>
        <a:lumOff val="60000"/>
      </a:schemeClr>
    </a:solidFill>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2012 Utility Average Annual Capacity Factor</a:t>
            </a:r>
            <a:endParaRPr lang="en-US" sz="1200" dirty="0"/>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CC9900"/>
              </a:solidFill>
              <a:ln>
                <a:noFill/>
              </a:ln>
            </c:spPr>
          </c:dPt>
          <c:dPt>
            <c:idx val="1"/>
            <c:invertIfNegative val="0"/>
            <c:bubble3D val="0"/>
            <c:spPr>
              <a:solidFill>
                <a:srgbClr val="FFFF00"/>
              </a:solidFill>
              <a:ln>
                <a:noFill/>
              </a:ln>
            </c:spPr>
          </c:dPt>
          <c:dPt>
            <c:idx val="2"/>
            <c:invertIfNegative val="0"/>
            <c:bubble3D val="0"/>
            <c:spPr>
              <a:solidFill>
                <a:srgbClr val="FFFF66"/>
              </a:solidFill>
            </c:spPr>
          </c:dPt>
          <c:dPt>
            <c:idx val="3"/>
            <c:invertIfNegative val="0"/>
            <c:bubble3D val="0"/>
            <c:spPr>
              <a:solidFill>
                <a:srgbClr val="FFFF99"/>
              </a:solidFill>
            </c:spPr>
          </c:dPt>
          <c:dPt>
            <c:idx val="4"/>
            <c:invertIfNegative val="0"/>
            <c:bubble3D val="0"/>
            <c:spPr>
              <a:solidFill>
                <a:srgbClr val="FFFFCC"/>
              </a:solidFill>
            </c:spPr>
          </c:dPt>
          <c:dPt>
            <c:idx val="5"/>
            <c:invertIfNegative val="0"/>
            <c:bubble3D val="0"/>
            <c:spPr>
              <a:solidFill>
                <a:srgbClr val="FFFFFF"/>
              </a:solidFill>
            </c:spPr>
          </c:dPt>
          <c:cat>
            <c:strRef>
              <c:f>'Utility NGCC Plants'!$U$4:$U$36</c:f>
              <c:strCache>
                <c:ptCount val="6"/>
                <c:pt idx="0">
                  <c:v>Apache Station</c:v>
                </c:pt>
                <c:pt idx="1">
                  <c:v>Desert Basin</c:v>
                </c:pt>
                <c:pt idx="2">
                  <c:v>Kyrene</c:v>
                </c:pt>
                <c:pt idx="3">
                  <c:v>Red Hawk</c:v>
                </c:pt>
                <c:pt idx="4">
                  <c:v>Santan</c:v>
                </c:pt>
                <c:pt idx="5">
                  <c:v>West Phoenix</c:v>
                </c:pt>
              </c:strCache>
            </c:strRef>
          </c:cat>
          <c:val>
            <c:numRef>
              <c:f>'Utility NGCC Plants'!$AH$4:$AH$36</c:f>
              <c:numCache>
                <c:formatCode>0.00</c:formatCode>
                <c:ptCount val="6"/>
                <c:pt idx="0">
                  <c:v>-0.17330589393213178</c:v>
                </c:pt>
                <c:pt idx="1">
                  <c:v>21.096443842342989</c:v>
                </c:pt>
                <c:pt idx="2">
                  <c:v>49.01773929562836</c:v>
                </c:pt>
                <c:pt idx="3">
                  <c:v>54.76114086454286</c:v>
                </c:pt>
                <c:pt idx="4">
                  <c:v>26.470129643613841</c:v>
                </c:pt>
                <c:pt idx="5">
                  <c:v>29.46736443555093</c:v>
                </c:pt>
              </c:numCache>
            </c:numRef>
          </c:val>
        </c:ser>
        <c:dLbls>
          <c:showLegendKey val="0"/>
          <c:showVal val="0"/>
          <c:showCatName val="0"/>
          <c:showSerName val="0"/>
          <c:showPercent val="0"/>
          <c:showBubbleSize val="0"/>
        </c:dLbls>
        <c:gapWidth val="150"/>
        <c:axId val="212977536"/>
        <c:axId val="212979072"/>
      </c:barChart>
      <c:catAx>
        <c:axId val="212977536"/>
        <c:scaling>
          <c:orientation val="minMax"/>
        </c:scaling>
        <c:delete val="1"/>
        <c:axPos val="b"/>
        <c:numFmt formatCode="General" sourceLinked="0"/>
        <c:majorTickMark val="out"/>
        <c:minorTickMark val="none"/>
        <c:tickLblPos val="nextTo"/>
        <c:crossAx val="212979072"/>
        <c:crosses val="autoZero"/>
        <c:auto val="1"/>
        <c:lblAlgn val="ctr"/>
        <c:lblOffset val="100"/>
        <c:noMultiLvlLbl val="0"/>
      </c:catAx>
      <c:valAx>
        <c:axId val="212979072"/>
        <c:scaling>
          <c:orientation val="minMax"/>
          <c:max val="100"/>
          <c:min val="0"/>
        </c:scaling>
        <c:delete val="0"/>
        <c:axPos val="l"/>
        <c:majorGridlines/>
        <c:numFmt formatCode="0" sourceLinked="0"/>
        <c:majorTickMark val="out"/>
        <c:minorTickMark val="none"/>
        <c:tickLblPos val="nextTo"/>
        <c:crossAx val="212977536"/>
        <c:crosses val="autoZero"/>
        <c:crossBetween val="between"/>
        <c:majorUnit val="20"/>
      </c:valAx>
    </c:plotArea>
    <c:plotVisOnly val="1"/>
    <c:dispBlanksAs val="gap"/>
    <c:showDLblsOverMax val="0"/>
  </c:chart>
  <c:spPr>
    <a:solidFill>
      <a:schemeClr val="accent1">
        <a:lumMod val="40000"/>
        <a:lumOff val="6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'Portfolio Mix Charts GRAPHER'!$C$1</c:f>
              <c:strCache>
                <c:ptCount val="1"/>
                <c:pt idx="0">
                  <c:v>California</c:v>
                </c:pt>
              </c:strCache>
            </c:strRef>
          </c:tx>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'Portfolio Mix Charts GRAPHER'!$A$2:$A$6</c:f>
              <c:strCache>
                <c:ptCount val="5"/>
                <c:pt idx="0">
                  <c:v>Coal</c:v>
                </c:pt>
                <c:pt idx="1">
                  <c:v>Natural Gas</c:v>
                </c:pt>
                <c:pt idx="2">
                  <c:v>Nuclear</c:v>
                </c:pt>
                <c:pt idx="3">
                  <c:v>Hydroelectric</c:v>
                </c:pt>
                <c:pt idx="4">
                  <c:v>Non-Hydro Renewables</c:v>
                </c:pt>
              </c:strCache>
            </c:strRef>
          </c:cat>
          <c:val>
            <c:numRef>
              <c:f>'Portfolio Mix Charts GRAPHER'!$C$2:$C$6</c:f>
              <c:numCache>
                <c:formatCode>0.00%</c:formatCode>
                <c:ptCount val="5"/>
                <c:pt idx="0">
                  <c:v>7.0000000000000001E-3</c:v>
                </c:pt>
                <c:pt idx="1">
                  <c:v>0.60699999999999998</c:v>
                </c:pt>
                <c:pt idx="2">
                  <c:v>9.2999999999999999E-2</c:v>
                </c:pt>
                <c:pt idx="3">
                  <c:v>0.13500000000000001</c:v>
                </c:pt>
                <c:pt idx="4">
                  <c:v>0.151</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'Portfolio Mix Charts GRAPHER'!$D$1</c:f>
              <c:strCache>
                <c:ptCount val="1"/>
                <c:pt idx="0">
                  <c:v>Colorado</c:v>
                </c:pt>
              </c:strCache>
            </c:strRef>
          </c:tx>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'Portfolio Mix Charts GRAPHER'!$A$2:$A$6</c:f>
              <c:strCache>
                <c:ptCount val="5"/>
                <c:pt idx="0">
                  <c:v>Coal</c:v>
                </c:pt>
                <c:pt idx="1">
                  <c:v>Natural Gas</c:v>
                </c:pt>
                <c:pt idx="2">
                  <c:v>Nuclear</c:v>
                </c:pt>
                <c:pt idx="3">
                  <c:v>Hydroelectric</c:v>
                </c:pt>
                <c:pt idx="4">
                  <c:v>Non-Hydro Renewables</c:v>
                </c:pt>
              </c:strCache>
            </c:strRef>
          </c:cat>
          <c:val>
            <c:numRef>
              <c:f>'Portfolio Mix Charts GRAPHER'!$D$2:$D$6</c:f>
              <c:numCache>
                <c:formatCode>0.00%</c:formatCode>
                <c:ptCount val="5"/>
                <c:pt idx="0">
                  <c:v>0.65700000000000003</c:v>
                </c:pt>
                <c:pt idx="1">
                  <c:v>0.2</c:v>
                </c:pt>
                <c:pt idx="2">
                  <c:v>0</c:v>
                </c:pt>
                <c:pt idx="3">
                  <c:v>2.8000000000000001E-2</c:v>
                </c:pt>
                <c:pt idx="4">
                  <c:v>0.114</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'Portfolio Mix Charts GRAPHER'!$E$1</c:f>
              <c:strCache>
                <c:ptCount val="1"/>
                <c:pt idx="0">
                  <c:v>Nevada</c:v>
                </c:pt>
              </c:strCache>
            </c:strRef>
          </c:tx>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'Portfolio Mix Charts GRAPHER'!$A$2:$A$6</c:f>
              <c:strCache>
                <c:ptCount val="5"/>
                <c:pt idx="0">
                  <c:v>Coal</c:v>
                </c:pt>
                <c:pt idx="1">
                  <c:v>Natural Gas</c:v>
                </c:pt>
                <c:pt idx="2">
                  <c:v>Nuclear</c:v>
                </c:pt>
                <c:pt idx="3">
                  <c:v>Hydroelectric</c:v>
                </c:pt>
                <c:pt idx="4">
                  <c:v>Non-Hydro Renewables</c:v>
                </c:pt>
              </c:strCache>
            </c:strRef>
          </c:cat>
          <c:val>
            <c:numRef>
              <c:f>'Portfolio Mix Charts GRAPHER'!$E$2:$E$6</c:f>
              <c:numCache>
                <c:formatCode>0.00%</c:formatCode>
                <c:ptCount val="5"/>
                <c:pt idx="0">
                  <c:v>0.11899999999999999</c:v>
                </c:pt>
                <c:pt idx="1">
                  <c:v>0.72899999999999998</c:v>
                </c:pt>
                <c:pt idx="2">
                  <c:v>0</c:v>
                </c:pt>
                <c:pt idx="3">
                  <c:v>6.9000000000000006E-2</c:v>
                </c:pt>
                <c:pt idx="4">
                  <c:v>1.2999999999999999E-2</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'Portfolio Mix Charts GRAPHER'!$F$1</c:f>
              <c:strCache>
                <c:ptCount val="1"/>
                <c:pt idx="0">
                  <c:v>New Mexico</c:v>
                </c:pt>
              </c:strCache>
            </c:strRef>
          </c:tx>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'Portfolio Mix Charts GRAPHER'!$A$2:$A$6</c:f>
              <c:strCache>
                <c:ptCount val="5"/>
                <c:pt idx="0">
                  <c:v>Coal</c:v>
                </c:pt>
                <c:pt idx="1">
                  <c:v>Natural Gas</c:v>
                </c:pt>
                <c:pt idx="2">
                  <c:v>Nuclear</c:v>
                </c:pt>
                <c:pt idx="3">
                  <c:v>Hydroelectric</c:v>
                </c:pt>
                <c:pt idx="4">
                  <c:v>Non-Hydro Renewables</c:v>
                </c:pt>
              </c:strCache>
            </c:strRef>
          </c:cat>
          <c:val>
            <c:numRef>
              <c:f>'Portfolio Mix Charts GRAPHER'!$F$2:$F$6</c:f>
              <c:numCache>
                <c:formatCode>0.00%</c:formatCode>
                <c:ptCount val="5"/>
                <c:pt idx="0">
                  <c:v>0.68200000000000005</c:v>
                </c:pt>
                <c:pt idx="1">
                  <c:v>0.24</c:v>
                </c:pt>
                <c:pt idx="2">
                  <c:v>0</c:v>
                </c:pt>
                <c:pt idx="3">
                  <c:v>6.0000000000000001E-3</c:v>
                </c:pt>
                <c:pt idx="4">
                  <c:v>1.4999999999999999E-2</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'Portfolio Mix Charts GRAPHER'!$G$1</c:f>
              <c:strCache>
                <c:ptCount val="1"/>
                <c:pt idx="0">
                  <c:v>Texas</c:v>
                </c:pt>
              </c:strCache>
            </c:strRef>
          </c:tx>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'Portfolio Mix Charts GRAPHER'!$A$2:$A$6</c:f>
              <c:strCache>
                <c:ptCount val="5"/>
                <c:pt idx="0">
                  <c:v>Coal</c:v>
                </c:pt>
                <c:pt idx="1">
                  <c:v>Natural Gas</c:v>
                </c:pt>
                <c:pt idx="2">
                  <c:v>Nuclear</c:v>
                </c:pt>
                <c:pt idx="3">
                  <c:v>Hydroelectric</c:v>
                </c:pt>
                <c:pt idx="4">
                  <c:v>Non-Hydro Renewables</c:v>
                </c:pt>
              </c:strCache>
            </c:strRef>
          </c:cat>
          <c:val>
            <c:numRef>
              <c:f>'Portfolio Mix Charts GRAPHER'!$G$2:$G$6</c:f>
              <c:numCache>
                <c:formatCode>0.00%</c:formatCode>
                <c:ptCount val="5"/>
                <c:pt idx="0">
                  <c:v>0.32100000000000001</c:v>
                </c:pt>
                <c:pt idx="1">
                  <c:v>0.505</c:v>
                </c:pt>
                <c:pt idx="2">
                  <c:v>8.8999999999999996E-2</c:v>
                </c:pt>
                <c:pt idx="3">
                  <c:v>0</c:v>
                </c:pt>
                <c:pt idx="4">
                  <c:v>7.4999999999999997E-2</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'Portfolio Mix Charts GRAPHER'!$H$1</c:f>
              <c:strCache>
                <c:ptCount val="1"/>
                <c:pt idx="0">
                  <c:v>Utah</c:v>
                </c:pt>
              </c:strCache>
            </c:strRef>
          </c:tx>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'Portfolio Mix Charts GRAPHER'!$A$2:$A$6</c:f>
              <c:strCache>
                <c:ptCount val="5"/>
                <c:pt idx="0">
                  <c:v>Coal</c:v>
                </c:pt>
                <c:pt idx="1">
                  <c:v>Natural Gas</c:v>
                </c:pt>
                <c:pt idx="2">
                  <c:v>Nuclear</c:v>
                </c:pt>
                <c:pt idx="3">
                  <c:v>Hydroelectric</c:v>
                </c:pt>
                <c:pt idx="4">
                  <c:v>Non-Hydro Renewables</c:v>
                </c:pt>
              </c:strCache>
            </c:strRef>
          </c:cat>
          <c:val>
            <c:numRef>
              <c:f>'Portfolio Mix Charts GRAPHER'!$H$2:$H$6</c:f>
              <c:numCache>
                <c:formatCode>0.00%</c:formatCode>
                <c:ptCount val="5"/>
                <c:pt idx="0">
                  <c:v>0.78200000000000003</c:v>
                </c:pt>
                <c:pt idx="1">
                  <c:v>0.16700000000000001</c:v>
                </c:pt>
                <c:pt idx="2">
                  <c:v>0</c:v>
                </c:pt>
                <c:pt idx="3">
                  <c:v>1.9E-2</c:v>
                </c:pt>
                <c:pt idx="4">
                  <c:v>1.7999999999999999E-2</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2012 Carbon Intensity of Arizona’s Affected Facilities</a:t>
            </a:r>
            <a:endParaRPr lang="en-US" sz="1400" dirty="0"/>
          </a:p>
        </c:rich>
      </c:tx>
      <c:layout/>
      <c:overlay val="0"/>
    </c:title>
    <c:autoTitleDeleted val="0"/>
    <c:plotArea>
      <c:layout/>
      <c:lineChart>
        <c:grouping val="standard"/>
        <c:varyColors val="0"/>
        <c:ser>
          <c:idx val="0"/>
          <c:order val="0"/>
          <c:tx>
            <c:strRef>
              <c:f>'Capacity Factor'!$L$1</c:f>
              <c:strCache>
                <c:ptCount val="1"/>
                <c:pt idx="0">
                  <c:v>Carbon Intensity (lbs/MWh)</c:v>
                </c:pt>
              </c:strCache>
            </c:strRef>
          </c:tx>
          <c:spPr>
            <a:ln>
              <a:noFill/>
            </a:ln>
          </c:spPr>
          <c:marker>
            <c:symbol val="dash"/>
            <c:size val="16"/>
            <c:spPr>
              <a:ln>
                <a:noFill/>
              </a:ln>
            </c:spPr>
          </c:marker>
          <c:dPt>
            <c:idx val="0"/>
            <c:marker>
              <c:spPr>
                <a:solidFill>
                  <a:schemeClr val="tx2"/>
                </a:solidFill>
                <a:ln>
                  <a:noFill/>
                </a:ln>
              </c:spPr>
            </c:marker>
            <c:bubble3D val="0"/>
          </c:dPt>
          <c:dPt>
            <c:idx val="1"/>
            <c:marker>
              <c:spPr>
                <a:solidFill>
                  <a:schemeClr val="tx2"/>
                </a:solidFill>
                <a:ln>
                  <a:noFill/>
                </a:ln>
              </c:spPr>
            </c:marker>
            <c:bubble3D val="0"/>
          </c:dPt>
          <c:dPt>
            <c:idx val="2"/>
            <c:marker>
              <c:spPr>
                <a:solidFill>
                  <a:schemeClr val="tx2"/>
                </a:solidFill>
                <a:ln>
                  <a:noFill/>
                </a:ln>
              </c:spPr>
            </c:marker>
            <c:bubble3D val="0"/>
          </c:dPt>
          <c:dPt>
            <c:idx val="3"/>
            <c:marker>
              <c:spPr>
                <a:solidFill>
                  <a:schemeClr val="tx2"/>
                </a:solidFill>
                <a:ln>
                  <a:noFill/>
                </a:ln>
              </c:spPr>
            </c:marker>
            <c:bubble3D val="0"/>
          </c:dPt>
          <c:dPt>
            <c:idx val="4"/>
            <c:marker>
              <c:spPr>
                <a:solidFill>
                  <a:schemeClr val="accent2"/>
                </a:solidFill>
                <a:ln>
                  <a:noFill/>
                </a:ln>
              </c:spPr>
            </c:marker>
            <c:bubble3D val="0"/>
          </c:dPt>
          <c:dPt>
            <c:idx val="5"/>
            <c:marker>
              <c:spPr>
                <a:solidFill>
                  <a:schemeClr val="accent2"/>
                </a:solidFill>
                <a:ln>
                  <a:noFill/>
                </a:ln>
              </c:spPr>
            </c:marker>
            <c:bubble3D val="0"/>
          </c:dPt>
          <c:dPt>
            <c:idx val="6"/>
            <c:marker>
              <c:spPr>
                <a:solidFill>
                  <a:schemeClr val="accent2"/>
                </a:solidFill>
                <a:ln>
                  <a:noFill/>
                </a:ln>
              </c:spPr>
            </c:marker>
            <c:bubble3D val="0"/>
          </c:dPt>
          <c:dPt>
            <c:idx val="7"/>
            <c:marker>
              <c:spPr>
                <a:solidFill>
                  <a:schemeClr val="accent2"/>
                </a:solidFill>
                <a:ln>
                  <a:noFill/>
                </a:ln>
              </c:spPr>
            </c:marker>
            <c:bubble3D val="0"/>
          </c:dPt>
          <c:dPt>
            <c:idx val="8"/>
            <c:marker>
              <c:spPr>
                <a:solidFill>
                  <a:schemeClr val="accent2"/>
                </a:solidFill>
                <a:ln>
                  <a:noFill/>
                </a:ln>
              </c:spPr>
            </c:marker>
            <c:bubble3D val="0"/>
          </c:dPt>
          <c:dPt>
            <c:idx val="9"/>
            <c:marker>
              <c:spPr>
                <a:solidFill>
                  <a:schemeClr val="accent2"/>
                </a:solidFill>
                <a:ln>
                  <a:noFill/>
                </a:ln>
              </c:spPr>
            </c:marker>
            <c:bubble3D val="0"/>
          </c:dPt>
          <c:dPt>
            <c:idx val="10"/>
            <c:marker>
              <c:spPr>
                <a:solidFill>
                  <a:schemeClr val="accent2"/>
                </a:solidFill>
                <a:ln>
                  <a:noFill/>
                </a:ln>
              </c:spPr>
            </c:marker>
            <c:bubble3D val="0"/>
          </c:dPt>
          <c:dPt>
            <c:idx val="11"/>
            <c:marker>
              <c:spPr>
                <a:solidFill>
                  <a:schemeClr val="accent2"/>
                </a:solidFill>
                <a:ln>
                  <a:noFill/>
                </a:ln>
              </c:spPr>
            </c:marker>
            <c:bubble3D val="0"/>
          </c:dPt>
          <c:dPt>
            <c:idx val="12"/>
            <c:marker>
              <c:spPr>
                <a:solidFill>
                  <a:schemeClr val="accent2"/>
                </a:solidFill>
                <a:ln>
                  <a:noFill/>
                </a:ln>
              </c:spPr>
            </c:marker>
            <c:bubble3D val="0"/>
          </c:dPt>
          <c:dPt>
            <c:idx val="13"/>
            <c:marker>
              <c:spPr>
                <a:solidFill>
                  <a:schemeClr val="accent2"/>
                </a:solidFill>
                <a:ln>
                  <a:noFill/>
                </a:ln>
              </c:spPr>
            </c:marker>
            <c:bubble3D val="0"/>
          </c:dPt>
          <c:dPt>
            <c:idx val="14"/>
            <c:marker>
              <c:spPr>
                <a:solidFill>
                  <a:schemeClr val="accent2"/>
                </a:solidFill>
                <a:ln>
                  <a:noFill/>
                </a:ln>
              </c:spPr>
            </c:marker>
            <c:bubble3D val="0"/>
          </c:dPt>
          <c:dPt>
            <c:idx val="15"/>
            <c:marker>
              <c:spPr>
                <a:solidFill>
                  <a:schemeClr val="accent4"/>
                </a:solidFill>
                <a:ln>
                  <a:noFill/>
                </a:ln>
              </c:spPr>
            </c:marker>
            <c:bubble3D val="0"/>
          </c:dPt>
          <c:dPt>
            <c:idx val="16"/>
            <c:marker>
              <c:spPr>
                <a:solidFill>
                  <a:schemeClr val="accent4"/>
                </a:solidFill>
                <a:ln>
                  <a:noFill/>
                </a:ln>
              </c:spPr>
            </c:marker>
            <c:bubble3D val="0"/>
          </c:dPt>
          <c:dPt>
            <c:idx val="17"/>
            <c:marker>
              <c:spPr>
                <a:solidFill>
                  <a:schemeClr val="accent4"/>
                </a:solidFill>
                <a:ln>
                  <a:noFill/>
                </a:ln>
              </c:spPr>
            </c:marker>
            <c:bubble3D val="0"/>
          </c:dPt>
          <c:dPt>
            <c:idx val="18"/>
            <c:marker>
              <c:spPr>
                <a:solidFill>
                  <a:schemeClr val="accent4"/>
                </a:solidFill>
                <a:ln>
                  <a:noFill/>
                </a:ln>
              </c:spPr>
            </c:marker>
            <c:bubble3D val="0"/>
          </c:dPt>
          <c:cat>
            <c:strRef>
              <c:f>'Capacity Factor'!$A$2:$A$20</c:f>
              <c:strCache>
                <c:ptCount val="19"/>
                <c:pt idx="0">
                  <c:v>Apache Generating Station</c:v>
                </c:pt>
                <c:pt idx="1">
                  <c:v>Cholla Generating Station</c:v>
                </c:pt>
                <c:pt idx="2">
                  <c:v>Coronado Generating Station</c:v>
                </c:pt>
                <c:pt idx="3">
                  <c:v>Springerville Generating Station</c:v>
                </c:pt>
                <c:pt idx="4">
                  <c:v>Arlington Valley Energy Facility</c:v>
                </c:pt>
                <c:pt idx="5">
                  <c:v>Desert Basin Generating Station</c:v>
                </c:pt>
                <c:pt idx="6">
                  <c:v>Gila River Power Station</c:v>
                </c:pt>
                <c:pt idx="7">
                  <c:v>Griffith Energy Project</c:v>
                </c:pt>
                <c:pt idx="8">
                  <c:v>Kyrene Generatign Station</c:v>
                </c:pt>
                <c:pt idx="9">
                  <c:v>Mesquite Generating Station</c:v>
                </c:pt>
                <c:pt idx="10">
                  <c:v>New Haraquhala Generating Company</c:v>
                </c:pt>
                <c:pt idx="11">
                  <c:v>Redhawk Generating Facility</c:v>
                </c:pt>
                <c:pt idx="12">
                  <c:v>Santan Generating Station</c:v>
                </c:pt>
                <c:pt idx="13">
                  <c:v>West Phoenix Power Plant</c:v>
                </c:pt>
                <c:pt idx="14">
                  <c:v>Yuma Cogeneration Associates</c:v>
                </c:pt>
                <c:pt idx="15">
                  <c:v>Agua Fria Generating Station</c:v>
                </c:pt>
                <c:pt idx="16">
                  <c:v>H Wilson Sundt (Irvington)</c:v>
                </c:pt>
                <c:pt idx="17">
                  <c:v>Ocotillo Power Plant</c:v>
                </c:pt>
                <c:pt idx="18">
                  <c:v>Yucca Power Plant</c:v>
                </c:pt>
              </c:strCache>
            </c:strRef>
          </c:cat>
          <c:val>
            <c:numRef>
              <c:f>'Capacity Factor'!$L$2:$L$20</c:f>
              <c:numCache>
                <c:formatCode>_(* #,##0_);_(* \(#,##0\);_(* "-"??_);_(@_)</c:formatCode>
                <c:ptCount val="19"/>
                <c:pt idx="0">
                  <c:v>2297</c:v>
                </c:pt>
                <c:pt idx="1">
                  <c:v>2425</c:v>
                </c:pt>
                <c:pt idx="2">
                  <c:v>2425</c:v>
                </c:pt>
                <c:pt idx="3">
                  <c:v>2046</c:v>
                </c:pt>
                <c:pt idx="4">
                  <c:v>862</c:v>
                </c:pt>
                <c:pt idx="5">
                  <c:v>862</c:v>
                </c:pt>
                <c:pt idx="6">
                  <c:v>1177</c:v>
                </c:pt>
                <c:pt idx="7">
                  <c:v>869</c:v>
                </c:pt>
                <c:pt idx="8">
                  <c:v>870</c:v>
                </c:pt>
                <c:pt idx="9">
                  <c:v>862</c:v>
                </c:pt>
                <c:pt idx="10">
                  <c:v>857</c:v>
                </c:pt>
                <c:pt idx="11">
                  <c:v>876</c:v>
                </c:pt>
                <c:pt idx="12">
                  <c:v>758</c:v>
                </c:pt>
                <c:pt idx="13">
                  <c:v>839</c:v>
                </c:pt>
                <c:pt idx="14">
                  <c:v>890</c:v>
                </c:pt>
                <c:pt idx="15">
                  <c:v>1630</c:v>
                </c:pt>
                <c:pt idx="16">
                  <c:v>1604</c:v>
                </c:pt>
                <c:pt idx="17">
                  <c:v>1575</c:v>
                </c:pt>
                <c:pt idx="18">
                  <c:v>1231</c:v>
                </c:pt>
              </c:numCache>
            </c:numRef>
          </c:val>
          <c:smooth val="0"/>
        </c:ser>
        <c:dLbls>
          <c:showLegendKey val="0"/>
          <c:showVal val="0"/>
          <c:showCatName val="0"/>
          <c:showSerName val="0"/>
          <c:showPercent val="0"/>
          <c:showBubbleSize val="0"/>
        </c:dLbls>
        <c:dropLines>
          <c:spPr>
            <a:ln w="19050">
              <a:solidFill>
                <a:srgbClr val="5C8984"/>
              </a:solidFill>
              <a:prstDash val="lgDash"/>
            </a:ln>
          </c:spPr>
        </c:dropLines>
        <c:marker val="1"/>
        <c:smooth val="0"/>
        <c:axId val="192942848"/>
        <c:axId val="192944384"/>
      </c:lineChart>
      <c:catAx>
        <c:axId val="192942848"/>
        <c:scaling>
          <c:orientation val="minMax"/>
        </c:scaling>
        <c:delete val="0"/>
        <c:axPos val="b"/>
        <c:numFmt formatCode="General" sourceLinked="0"/>
        <c:majorTickMark val="none"/>
        <c:minorTickMark val="none"/>
        <c:tickLblPos val="nextTo"/>
        <c:crossAx val="192944384"/>
        <c:crosses val="autoZero"/>
        <c:auto val="1"/>
        <c:lblAlgn val="ctr"/>
        <c:lblOffset val="100"/>
        <c:noMultiLvlLbl val="0"/>
      </c:catAx>
      <c:valAx>
        <c:axId val="192944384"/>
        <c:scaling>
          <c:orientation val="minMax"/>
        </c:scaling>
        <c:delete val="0"/>
        <c:axPos val="l"/>
        <c:majorGridlines/>
        <c:title>
          <c:tx>
            <c:rich>
              <a:bodyPr rot="-5400000" vert="horz"/>
              <a:lstStyle/>
              <a:p>
                <a:pPr>
                  <a:defRPr sz="1200" b="0"/>
                </a:pPr>
                <a:r>
                  <a:rPr lang="en-US" sz="1200" b="0" dirty="0" smtClean="0"/>
                  <a:t>Carbon Intensity (</a:t>
                </a:r>
                <a:r>
                  <a:rPr lang="en-US" sz="1200" b="0" dirty="0" err="1" smtClean="0"/>
                  <a:t>lbs</a:t>
                </a:r>
                <a:r>
                  <a:rPr lang="en-US" sz="1200" b="0" dirty="0" smtClean="0"/>
                  <a:t>/</a:t>
                </a:r>
                <a:r>
                  <a:rPr lang="en-US" sz="1200" b="0" dirty="0" err="1" smtClean="0"/>
                  <a:t>MWh</a:t>
                </a:r>
                <a:r>
                  <a:rPr lang="en-US" sz="1200" b="0" dirty="0" smtClean="0"/>
                  <a:t>)</a:t>
                </a:r>
                <a:endParaRPr lang="en-US" sz="1200" b="0" dirty="0"/>
              </a:p>
            </c:rich>
          </c:tx>
          <c:layout/>
          <c:overlay val="0"/>
        </c:title>
        <c:numFmt formatCode="_(* #,##0_);_(* \(#,##0\);_(* &quot;-&quot;??_);_(@_)" sourceLinked="1"/>
        <c:majorTickMark val="none"/>
        <c:minorTickMark val="none"/>
        <c:tickLblPos val="nextTo"/>
        <c:spPr>
          <a:ln w="9525">
            <a:noFill/>
          </a:ln>
        </c:spPr>
        <c:crossAx val="192942848"/>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4-08-29T19:43:43.797" idx="1">
    <p:pos x="4176" y="672"/>
    <p:text>Don't forget to check the capacity factor calculations for Gila River Power Station...the CF seems low</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4-08-28T16:44:49.726" idx="2">
    <p:pos x="1344" y="160"/>
    <p:text>Be sure to define RPS, REST, etc.
Maybe add another slide to the renewables and ee pieces since there is no more room available.  look at a list of technologies used for goal computation vs compliance vs REST compliance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51EB9-88B2-4030-BD0D-4DCA8A1FC59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33A6B12-26C8-4727-9666-94821EA44B06}">
      <dgm:prSet phldrT="[Text]"/>
      <dgm:spPr>
        <a:solidFill>
          <a:schemeClr val="accent1">
            <a:lumMod val="40000"/>
            <a:lumOff val="60000"/>
          </a:schemeClr>
        </a:solidFill>
      </dgm:spPr>
      <dgm:t>
        <a:bodyPr/>
        <a:lstStyle/>
        <a:p>
          <a:r>
            <a:rPr lang="en-US" dirty="0" smtClean="0"/>
            <a:t>1</a:t>
          </a:r>
          <a:endParaRPr lang="en-US" dirty="0"/>
        </a:p>
      </dgm:t>
    </dgm:pt>
    <dgm:pt modelId="{DC87AA17-CCC3-4105-BD2C-D1A63541CEC7}" type="parTrans" cxnId="{3D1497AA-ABBC-41BB-A6CB-8B837B3159BE}">
      <dgm:prSet/>
      <dgm:spPr/>
      <dgm:t>
        <a:bodyPr/>
        <a:lstStyle/>
        <a:p>
          <a:endParaRPr lang="en-US"/>
        </a:p>
      </dgm:t>
    </dgm:pt>
    <dgm:pt modelId="{9C8E0C70-934E-4377-B192-398513CE2F08}" type="sibTrans" cxnId="{3D1497AA-ABBC-41BB-A6CB-8B837B3159BE}">
      <dgm:prSet/>
      <dgm:spPr/>
      <dgm:t>
        <a:bodyPr/>
        <a:lstStyle/>
        <a:p>
          <a:endParaRPr lang="en-US"/>
        </a:p>
      </dgm:t>
    </dgm:pt>
    <dgm:pt modelId="{D57F6807-AF11-469B-8072-E4A6CE6E224F}">
      <dgm:prSet phldrT="[Text]"/>
      <dgm:spPr/>
      <dgm:t>
        <a:bodyPr/>
        <a:lstStyle/>
        <a:p>
          <a:r>
            <a:rPr lang="en-US" dirty="0" smtClean="0"/>
            <a:t>Assess System Needs</a:t>
          </a:r>
          <a:endParaRPr lang="en-US" dirty="0"/>
        </a:p>
      </dgm:t>
    </dgm:pt>
    <dgm:pt modelId="{9A12D179-35CA-4F20-85E5-437F171EF026}" type="parTrans" cxnId="{BFBF4A6F-FC7F-4F60-BC2D-F2EFBFCB2D0B}">
      <dgm:prSet/>
      <dgm:spPr/>
      <dgm:t>
        <a:bodyPr/>
        <a:lstStyle/>
        <a:p>
          <a:endParaRPr lang="en-US"/>
        </a:p>
      </dgm:t>
    </dgm:pt>
    <dgm:pt modelId="{D8E02590-3A7A-4495-971A-FF489E41E866}" type="sibTrans" cxnId="{BFBF4A6F-FC7F-4F60-BC2D-F2EFBFCB2D0B}">
      <dgm:prSet/>
      <dgm:spPr/>
      <dgm:t>
        <a:bodyPr/>
        <a:lstStyle/>
        <a:p>
          <a:endParaRPr lang="en-US"/>
        </a:p>
      </dgm:t>
    </dgm:pt>
    <dgm:pt modelId="{8DED9EE6-1D28-4EEB-B4F2-1412ED2E1931}">
      <dgm:prSet phldrT="[Text]"/>
      <dgm:spPr>
        <a:solidFill>
          <a:schemeClr val="accent1">
            <a:lumMod val="40000"/>
            <a:lumOff val="60000"/>
          </a:schemeClr>
        </a:solidFill>
      </dgm:spPr>
      <dgm:t>
        <a:bodyPr/>
        <a:lstStyle/>
        <a:p>
          <a:r>
            <a:rPr lang="en-US" dirty="0" smtClean="0"/>
            <a:t>2</a:t>
          </a:r>
          <a:endParaRPr lang="en-US" dirty="0"/>
        </a:p>
      </dgm:t>
    </dgm:pt>
    <dgm:pt modelId="{E40D0214-8E76-48FB-94FE-A948C456359B}" type="parTrans" cxnId="{5ED7B46F-E9BD-4973-8016-1A10CA38073C}">
      <dgm:prSet/>
      <dgm:spPr/>
      <dgm:t>
        <a:bodyPr/>
        <a:lstStyle/>
        <a:p>
          <a:endParaRPr lang="en-US"/>
        </a:p>
      </dgm:t>
    </dgm:pt>
    <dgm:pt modelId="{967DA7B8-7568-4728-B6C5-B37D38D85724}" type="sibTrans" cxnId="{5ED7B46F-E9BD-4973-8016-1A10CA38073C}">
      <dgm:prSet/>
      <dgm:spPr/>
      <dgm:t>
        <a:bodyPr/>
        <a:lstStyle/>
        <a:p>
          <a:endParaRPr lang="en-US"/>
        </a:p>
      </dgm:t>
    </dgm:pt>
    <dgm:pt modelId="{155D9F32-C3C4-4F63-8EB8-60A044AA77A4}">
      <dgm:prSet phldrT="[Text]"/>
      <dgm:spPr/>
      <dgm:t>
        <a:bodyPr/>
        <a:lstStyle/>
        <a:p>
          <a:r>
            <a:rPr lang="en-US" dirty="0" smtClean="0"/>
            <a:t>Consider Resource Options Available to meet System Needs</a:t>
          </a:r>
          <a:endParaRPr lang="en-US" dirty="0"/>
        </a:p>
      </dgm:t>
    </dgm:pt>
    <dgm:pt modelId="{8FD4F410-5145-4E60-9E19-B0B379ABD23A}" type="parTrans" cxnId="{BF7589CC-F19D-4B2E-83D1-9F37EBC359FF}">
      <dgm:prSet/>
      <dgm:spPr/>
      <dgm:t>
        <a:bodyPr/>
        <a:lstStyle/>
        <a:p>
          <a:endParaRPr lang="en-US"/>
        </a:p>
      </dgm:t>
    </dgm:pt>
    <dgm:pt modelId="{B504A083-1C62-494E-BC78-20FA5BA1F07F}" type="sibTrans" cxnId="{BF7589CC-F19D-4B2E-83D1-9F37EBC359FF}">
      <dgm:prSet/>
      <dgm:spPr/>
      <dgm:t>
        <a:bodyPr/>
        <a:lstStyle/>
        <a:p>
          <a:endParaRPr lang="en-US"/>
        </a:p>
      </dgm:t>
    </dgm:pt>
    <dgm:pt modelId="{D4FA31E7-BF35-4E9D-A2B9-6903BB07A511}">
      <dgm:prSet phldrT="[Text]"/>
      <dgm:spPr>
        <a:solidFill>
          <a:schemeClr val="accent1">
            <a:lumMod val="40000"/>
            <a:lumOff val="60000"/>
          </a:schemeClr>
        </a:solidFill>
      </dgm:spPr>
      <dgm:t>
        <a:bodyPr/>
        <a:lstStyle/>
        <a:p>
          <a:r>
            <a:rPr lang="en-US" dirty="0" smtClean="0"/>
            <a:t>3</a:t>
          </a:r>
          <a:endParaRPr lang="en-US" dirty="0"/>
        </a:p>
      </dgm:t>
    </dgm:pt>
    <dgm:pt modelId="{BACABCEB-D3B6-4105-BBE2-DB3257CD46C9}" type="parTrans" cxnId="{30A02A37-AA4F-4916-92A3-EA0F5B46EA27}">
      <dgm:prSet/>
      <dgm:spPr/>
      <dgm:t>
        <a:bodyPr/>
        <a:lstStyle/>
        <a:p>
          <a:endParaRPr lang="en-US"/>
        </a:p>
      </dgm:t>
    </dgm:pt>
    <dgm:pt modelId="{E6411C13-7A4D-4704-A69E-120F5289BB10}" type="sibTrans" cxnId="{30A02A37-AA4F-4916-92A3-EA0F5B46EA27}">
      <dgm:prSet/>
      <dgm:spPr/>
      <dgm:t>
        <a:bodyPr/>
        <a:lstStyle/>
        <a:p>
          <a:endParaRPr lang="en-US"/>
        </a:p>
      </dgm:t>
    </dgm:pt>
    <dgm:pt modelId="{8DDDC1CB-2E09-408A-8653-89D96B2B98FD}">
      <dgm:prSet phldrT="[Text]"/>
      <dgm:spPr/>
      <dgm:t>
        <a:bodyPr/>
        <a:lstStyle/>
        <a:p>
          <a:r>
            <a:rPr lang="en-US" dirty="0" smtClean="0"/>
            <a:t>Select Portfolio that Offers Greatest Reliability and Lowest System Cost</a:t>
          </a:r>
          <a:endParaRPr lang="en-US" dirty="0"/>
        </a:p>
      </dgm:t>
    </dgm:pt>
    <dgm:pt modelId="{C6EC8199-B321-46B4-9212-7159A7A774BA}" type="parTrans" cxnId="{32DCBAB7-5FAB-4AFB-91BA-F6330EFD6C5B}">
      <dgm:prSet/>
      <dgm:spPr/>
      <dgm:t>
        <a:bodyPr/>
        <a:lstStyle/>
        <a:p>
          <a:endParaRPr lang="en-US"/>
        </a:p>
      </dgm:t>
    </dgm:pt>
    <dgm:pt modelId="{6FB6D9C1-DFC5-4DB0-BAFF-F4F388931C94}" type="sibTrans" cxnId="{32DCBAB7-5FAB-4AFB-91BA-F6330EFD6C5B}">
      <dgm:prSet/>
      <dgm:spPr/>
      <dgm:t>
        <a:bodyPr/>
        <a:lstStyle/>
        <a:p>
          <a:endParaRPr lang="en-US"/>
        </a:p>
      </dgm:t>
    </dgm:pt>
    <dgm:pt modelId="{969EA81B-C06A-448C-A856-98C178B1CAE3}">
      <dgm:prSet phldrT="[Text]"/>
      <dgm:spPr>
        <a:solidFill>
          <a:schemeClr val="accent1">
            <a:lumMod val="40000"/>
            <a:lumOff val="60000"/>
          </a:schemeClr>
        </a:solidFill>
      </dgm:spPr>
      <dgm:t>
        <a:bodyPr/>
        <a:lstStyle/>
        <a:p>
          <a:r>
            <a:rPr lang="en-US" dirty="0" smtClean="0"/>
            <a:t>5</a:t>
          </a:r>
          <a:endParaRPr lang="en-US" dirty="0"/>
        </a:p>
      </dgm:t>
    </dgm:pt>
    <dgm:pt modelId="{DB6ED087-C76B-43A0-B546-B0100EAC7001}" type="parTrans" cxnId="{03A85D16-8226-465B-86E9-D33341B3AF60}">
      <dgm:prSet/>
      <dgm:spPr/>
      <dgm:t>
        <a:bodyPr/>
        <a:lstStyle/>
        <a:p>
          <a:endParaRPr lang="en-US"/>
        </a:p>
      </dgm:t>
    </dgm:pt>
    <dgm:pt modelId="{6B2874E2-5C30-42E1-A578-BDCA7234F4F8}" type="sibTrans" cxnId="{03A85D16-8226-465B-86E9-D33341B3AF60}">
      <dgm:prSet/>
      <dgm:spPr/>
      <dgm:t>
        <a:bodyPr/>
        <a:lstStyle/>
        <a:p>
          <a:endParaRPr lang="en-US"/>
        </a:p>
      </dgm:t>
    </dgm:pt>
    <dgm:pt modelId="{2FF6D146-F937-49D5-AC49-5C68C9FD9E51}">
      <dgm:prSet phldrT="[Text]"/>
      <dgm:spPr>
        <a:solidFill>
          <a:schemeClr val="accent1">
            <a:lumMod val="40000"/>
            <a:lumOff val="60000"/>
          </a:schemeClr>
        </a:solidFill>
      </dgm:spPr>
      <dgm:t>
        <a:bodyPr/>
        <a:lstStyle/>
        <a:p>
          <a:r>
            <a:rPr lang="en-US" dirty="0" smtClean="0"/>
            <a:t>4</a:t>
          </a:r>
          <a:endParaRPr lang="en-US" dirty="0"/>
        </a:p>
      </dgm:t>
    </dgm:pt>
    <dgm:pt modelId="{8E24255E-8029-49DA-8B1A-4BBA22139B43}" type="parTrans" cxnId="{96674A73-8E53-4194-AE20-B9F859C44C16}">
      <dgm:prSet/>
      <dgm:spPr/>
      <dgm:t>
        <a:bodyPr/>
        <a:lstStyle/>
        <a:p>
          <a:endParaRPr lang="en-US"/>
        </a:p>
      </dgm:t>
    </dgm:pt>
    <dgm:pt modelId="{CB21951E-98CC-45DA-9308-2E62BA5F016F}" type="sibTrans" cxnId="{96674A73-8E53-4194-AE20-B9F859C44C16}">
      <dgm:prSet/>
      <dgm:spPr/>
      <dgm:t>
        <a:bodyPr/>
        <a:lstStyle/>
        <a:p>
          <a:endParaRPr lang="en-US"/>
        </a:p>
      </dgm:t>
    </dgm:pt>
    <dgm:pt modelId="{3E59856F-A578-403E-93D4-4F638660ABF9}">
      <dgm:prSet/>
      <dgm:spPr/>
      <dgm:t>
        <a:bodyPr/>
        <a:lstStyle/>
        <a:p>
          <a:r>
            <a:rPr lang="en-US" dirty="0" smtClean="0"/>
            <a:t>Risk Assessment of Business Environment, System Needs and Resource Options</a:t>
          </a:r>
          <a:endParaRPr lang="en-US" dirty="0"/>
        </a:p>
      </dgm:t>
    </dgm:pt>
    <dgm:pt modelId="{59930599-8415-4788-BB2B-8C5F037BB450}" type="parTrans" cxnId="{3D8377BF-372B-4B4C-92E4-02F23F32D45D}">
      <dgm:prSet/>
      <dgm:spPr/>
      <dgm:t>
        <a:bodyPr/>
        <a:lstStyle/>
        <a:p>
          <a:endParaRPr lang="en-US"/>
        </a:p>
      </dgm:t>
    </dgm:pt>
    <dgm:pt modelId="{D3051962-6DAD-4D5B-9184-D7342ACB4AFB}" type="sibTrans" cxnId="{3D8377BF-372B-4B4C-92E4-02F23F32D45D}">
      <dgm:prSet/>
      <dgm:spPr/>
      <dgm:t>
        <a:bodyPr/>
        <a:lstStyle/>
        <a:p>
          <a:endParaRPr lang="en-US"/>
        </a:p>
      </dgm:t>
    </dgm:pt>
    <dgm:pt modelId="{CFD4B3EF-4BFB-41A5-88FC-820CFDA167E9}">
      <dgm:prSet/>
      <dgm:spPr/>
      <dgm:t>
        <a:bodyPr/>
        <a:lstStyle/>
        <a:p>
          <a:r>
            <a:rPr lang="en-US" dirty="0" smtClean="0"/>
            <a:t>Develop Portfolio Options and Perform Multiple Scenario Analyses of Options</a:t>
          </a:r>
          <a:endParaRPr lang="en-US" dirty="0"/>
        </a:p>
      </dgm:t>
    </dgm:pt>
    <dgm:pt modelId="{726D65DC-494E-47A1-8C26-439A149AFB0D}" type="parTrans" cxnId="{F308025E-2AD7-4D29-B878-80200D5D106A}">
      <dgm:prSet/>
      <dgm:spPr/>
      <dgm:t>
        <a:bodyPr/>
        <a:lstStyle/>
        <a:p>
          <a:endParaRPr lang="en-US"/>
        </a:p>
      </dgm:t>
    </dgm:pt>
    <dgm:pt modelId="{E239D8B9-4584-4DA1-9B04-16CE48A2FE2C}" type="sibTrans" cxnId="{F308025E-2AD7-4D29-B878-80200D5D106A}">
      <dgm:prSet/>
      <dgm:spPr/>
      <dgm:t>
        <a:bodyPr/>
        <a:lstStyle/>
        <a:p>
          <a:endParaRPr lang="en-US"/>
        </a:p>
      </dgm:t>
    </dgm:pt>
    <dgm:pt modelId="{E5BF84A2-58A8-4E1D-9DD8-DB9504F5701A}" type="pres">
      <dgm:prSet presAssocID="{37151EB9-88B2-4030-BD0D-4DCA8A1FC592}" presName="linearFlow" presStyleCnt="0">
        <dgm:presLayoutVars>
          <dgm:dir/>
          <dgm:animLvl val="lvl"/>
          <dgm:resizeHandles val="exact"/>
        </dgm:presLayoutVars>
      </dgm:prSet>
      <dgm:spPr/>
      <dgm:t>
        <a:bodyPr/>
        <a:lstStyle/>
        <a:p>
          <a:endParaRPr lang="en-US"/>
        </a:p>
      </dgm:t>
    </dgm:pt>
    <dgm:pt modelId="{295113B1-F3EA-49EF-ACEF-675E44889821}" type="pres">
      <dgm:prSet presAssocID="{133A6B12-26C8-4727-9666-94821EA44B06}" presName="composite" presStyleCnt="0"/>
      <dgm:spPr/>
    </dgm:pt>
    <dgm:pt modelId="{AA6591A0-717A-496C-942A-265E8927D965}" type="pres">
      <dgm:prSet presAssocID="{133A6B12-26C8-4727-9666-94821EA44B06}" presName="parentText" presStyleLbl="alignNode1" presStyleIdx="0" presStyleCnt="5">
        <dgm:presLayoutVars>
          <dgm:chMax val="1"/>
          <dgm:bulletEnabled val="1"/>
        </dgm:presLayoutVars>
      </dgm:prSet>
      <dgm:spPr/>
      <dgm:t>
        <a:bodyPr/>
        <a:lstStyle/>
        <a:p>
          <a:endParaRPr lang="en-US"/>
        </a:p>
      </dgm:t>
    </dgm:pt>
    <dgm:pt modelId="{AA36FC96-5EA3-439E-9798-D8786BED04B8}" type="pres">
      <dgm:prSet presAssocID="{133A6B12-26C8-4727-9666-94821EA44B06}" presName="descendantText" presStyleLbl="alignAcc1" presStyleIdx="0" presStyleCnt="5">
        <dgm:presLayoutVars>
          <dgm:bulletEnabled val="1"/>
        </dgm:presLayoutVars>
      </dgm:prSet>
      <dgm:spPr/>
      <dgm:t>
        <a:bodyPr/>
        <a:lstStyle/>
        <a:p>
          <a:endParaRPr lang="en-US"/>
        </a:p>
      </dgm:t>
    </dgm:pt>
    <dgm:pt modelId="{B9D09E1B-FFF1-4D32-B556-D707C7E0B554}" type="pres">
      <dgm:prSet presAssocID="{9C8E0C70-934E-4377-B192-398513CE2F08}" presName="sp" presStyleCnt="0"/>
      <dgm:spPr/>
    </dgm:pt>
    <dgm:pt modelId="{4C2D3FD1-30DA-4A5D-9EE5-43762138437F}" type="pres">
      <dgm:prSet presAssocID="{8DED9EE6-1D28-4EEB-B4F2-1412ED2E1931}" presName="composite" presStyleCnt="0"/>
      <dgm:spPr/>
    </dgm:pt>
    <dgm:pt modelId="{C3043021-2213-4ECF-8AD4-05837E62AD71}" type="pres">
      <dgm:prSet presAssocID="{8DED9EE6-1D28-4EEB-B4F2-1412ED2E1931}" presName="parentText" presStyleLbl="alignNode1" presStyleIdx="1" presStyleCnt="5">
        <dgm:presLayoutVars>
          <dgm:chMax val="1"/>
          <dgm:bulletEnabled val="1"/>
        </dgm:presLayoutVars>
      </dgm:prSet>
      <dgm:spPr/>
      <dgm:t>
        <a:bodyPr/>
        <a:lstStyle/>
        <a:p>
          <a:endParaRPr lang="en-US"/>
        </a:p>
      </dgm:t>
    </dgm:pt>
    <dgm:pt modelId="{070F641C-C717-4C34-9919-84DEBF9B4565}" type="pres">
      <dgm:prSet presAssocID="{8DED9EE6-1D28-4EEB-B4F2-1412ED2E1931}" presName="descendantText" presStyleLbl="alignAcc1" presStyleIdx="1" presStyleCnt="5">
        <dgm:presLayoutVars>
          <dgm:bulletEnabled val="1"/>
        </dgm:presLayoutVars>
      </dgm:prSet>
      <dgm:spPr/>
      <dgm:t>
        <a:bodyPr/>
        <a:lstStyle/>
        <a:p>
          <a:endParaRPr lang="en-US"/>
        </a:p>
      </dgm:t>
    </dgm:pt>
    <dgm:pt modelId="{8F5B9A49-E43E-4668-A9AD-411D4B15E4F4}" type="pres">
      <dgm:prSet presAssocID="{967DA7B8-7568-4728-B6C5-B37D38D85724}" presName="sp" presStyleCnt="0"/>
      <dgm:spPr/>
    </dgm:pt>
    <dgm:pt modelId="{58598224-D582-4F0D-AC5E-23CAE1DD1E14}" type="pres">
      <dgm:prSet presAssocID="{D4FA31E7-BF35-4E9D-A2B9-6903BB07A511}" presName="composite" presStyleCnt="0"/>
      <dgm:spPr/>
    </dgm:pt>
    <dgm:pt modelId="{63210922-426E-46C8-9979-E606F188D0D2}" type="pres">
      <dgm:prSet presAssocID="{D4FA31E7-BF35-4E9D-A2B9-6903BB07A511}" presName="parentText" presStyleLbl="alignNode1" presStyleIdx="2" presStyleCnt="5">
        <dgm:presLayoutVars>
          <dgm:chMax val="1"/>
          <dgm:bulletEnabled val="1"/>
        </dgm:presLayoutVars>
      </dgm:prSet>
      <dgm:spPr/>
      <dgm:t>
        <a:bodyPr/>
        <a:lstStyle/>
        <a:p>
          <a:endParaRPr lang="en-US"/>
        </a:p>
      </dgm:t>
    </dgm:pt>
    <dgm:pt modelId="{DA25C7DF-B695-4551-BD36-7D87D43A4256}" type="pres">
      <dgm:prSet presAssocID="{D4FA31E7-BF35-4E9D-A2B9-6903BB07A511}" presName="descendantText" presStyleLbl="alignAcc1" presStyleIdx="2" presStyleCnt="5">
        <dgm:presLayoutVars>
          <dgm:bulletEnabled val="1"/>
        </dgm:presLayoutVars>
      </dgm:prSet>
      <dgm:spPr/>
      <dgm:t>
        <a:bodyPr/>
        <a:lstStyle/>
        <a:p>
          <a:endParaRPr lang="en-US"/>
        </a:p>
      </dgm:t>
    </dgm:pt>
    <dgm:pt modelId="{C8DCEFDA-43EE-4EBB-B82F-27D920BBA5D1}" type="pres">
      <dgm:prSet presAssocID="{E6411C13-7A4D-4704-A69E-120F5289BB10}" presName="sp" presStyleCnt="0"/>
      <dgm:spPr/>
    </dgm:pt>
    <dgm:pt modelId="{21CDF557-0DB7-4778-BB0E-E7647830D836}" type="pres">
      <dgm:prSet presAssocID="{2FF6D146-F937-49D5-AC49-5C68C9FD9E51}" presName="composite" presStyleCnt="0"/>
      <dgm:spPr/>
    </dgm:pt>
    <dgm:pt modelId="{777B1FE5-3A8E-4A4B-A131-9B696B18B9A6}" type="pres">
      <dgm:prSet presAssocID="{2FF6D146-F937-49D5-AC49-5C68C9FD9E51}" presName="parentText" presStyleLbl="alignNode1" presStyleIdx="3" presStyleCnt="5">
        <dgm:presLayoutVars>
          <dgm:chMax val="1"/>
          <dgm:bulletEnabled val="1"/>
        </dgm:presLayoutVars>
      </dgm:prSet>
      <dgm:spPr/>
      <dgm:t>
        <a:bodyPr/>
        <a:lstStyle/>
        <a:p>
          <a:endParaRPr lang="en-US"/>
        </a:p>
      </dgm:t>
    </dgm:pt>
    <dgm:pt modelId="{D225B85D-4DD0-4C86-ABD0-D08644CB80A3}" type="pres">
      <dgm:prSet presAssocID="{2FF6D146-F937-49D5-AC49-5C68C9FD9E51}" presName="descendantText" presStyleLbl="alignAcc1" presStyleIdx="3" presStyleCnt="5">
        <dgm:presLayoutVars>
          <dgm:bulletEnabled val="1"/>
        </dgm:presLayoutVars>
      </dgm:prSet>
      <dgm:spPr/>
      <dgm:t>
        <a:bodyPr/>
        <a:lstStyle/>
        <a:p>
          <a:endParaRPr lang="en-US"/>
        </a:p>
      </dgm:t>
    </dgm:pt>
    <dgm:pt modelId="{AA857746-B431-43CF-94BE-64E933A35A0E}" type="pres">
      <dgm:prSet presAssocID="{CB21951E-98CC-45DA-9308-2E62BA5F016F}" presName="sp" presStyleCnt="0"/>
      <dgm:spPr/>
    </dgm:pt>
    <dgm:pt modelId="{3780A12A-7297-446D-A7AC-CB981A4568B7}" type="pres">
      <dgm:prSet presAssocID="{969EA81B-C06A-448C-A856-98C178B1CAE3}" presName="composite" presStyleCnt="0"/>
      <dgm:spPr/>
    </dgm:pt>
    <dgm:pt modelId="{BD7EFC89-745D-400D-9340-4916759B2FA0}" type="pres">
      <dgm:prSet presAssocID="{969EA81B-C06A-448C-A856-98C178B1CAE3}" presName="parentText" presStyleLbl="alignNode1" presStyleIdx="4" presStyleCnt="5">
        <dgm:presLayoutVars>
          <dgm:chMax val="1"/>
          <dgm:bulletEnabled val="1"/>
        </dgm:presLayoutVars>
      </dgm:prSet>
      <dgm:spPr/>
      <dgm:t>
        <a:bodyPr/>
        <a:lstStyle/>
        <a:p>
          <a:endParaRPr lang="en-US"/>
        </a:p>
      </dgm:t>
    </dgm:pt>
    <dgm:pt modelId="{F29C43FD-8B93-4EC5-8D35-41190D2845DD}" type="pres">
      <dgm:prSet presAssocID="{969EA81B-C06A-448C-A856-98C178B1CAE3}" presName="descendantText" presStyleLbl="alignAcc1" presStyleIdx="4" presStyleCnt="5">
        <dgm:presLayoutVars>
          <dgm:bulletEnabled val="1"/>
        </dgm:presLayoutVars>
      </dgm:prSet>
      <dgm:spPr/>
      <dgm:t>
        <a:bodyPr/>
        <a:lstStyle/>
        <a:p>
          <a:endParaRPr lang="en-US"/>
        </a:p>
      </dgm:t>
    </dgm:pt>
  </dgm:ptLst>
  <dgm:cxnLst>
    <dgm:cxn modelId="{3F5C729C-14AF-4140-A2A7-FFCECE6026FA}" type="presOf" srcId="{969EA81B-C06A-448C-A856-98C178B1CAE3}" destId="{BD7EFC89-745D-400D-9340-4916759B2FA0}" srcOrd="0" destOrd="0" presId="urn:microsoft.com/office/officeart/2005/8/layout/chevron2"/>
    <dgm:cxn modelId="{CDCF7B50-5148-4BB8-8ED7-B529E7C756AE}" type="presOf" srcId="{CFD4B3EF-4BFB-41A5-88FC-820CFDA167E9}" destId="{D225B85D-4DD0-4C86-ABD0-D08644CB80A3}" srcOrd="0" destOrd="0" presId="urn:microsoft.com/office/officeart/2005/8/layout/chevron2"/>
    <dgm:cxn modelId="{03A85D16-8226-465B-86E9-D33341B3AF60}" srcId="{37151EB9-88B2-4030-BD0D-4DCA8A1FC592}" destId="{969EA81B-C06A-448C-A856-98C178B1CAE3}" srcOrd="4" destOrd="0" parTransId="{DB6ED087-C76B-43A0-B546-B0100EAC7001}" sibTransId="{6B2874E2-5C30-42E1-A578-BDCA7234F4F8}"/>
    <dgm:cxn modelId="{30A02A37-AA4F-4916-92A3-EA0F5B46EA27}" srcId="{37151EB9-88B2-4030-BD0D-4DCA8A1FC592}" destId="{D4FA31E7-BF35-4E9D-A2B9-6903BB07A511}" srcOrd="2" destOrd="0" parTransId="{BACABCEB-D3B6-4105-BBE2-DB3257CD46C9}" sibTransId="{E6411C13-7A4D-4704-A69E-120F5289BB10}"/>
    <dgm:cxn modelId="{9E078055-1008-402E-B176-BD89A20A47B2}" type="presOf" srcId="{155D9F32-C3C4-4F63-8EB8-60A044AA77A4}" destId="{070F641C-C717-4C34-9919-84DEBF9B4565}" srcOrd="0" destOrd="0" presId="urn:microsoft.com/office/officeart/2005/8/layout/chevron2"/>
    <dgm:cxn modelId="{1107F6E2-F814-4164-B3DC-ACF5F97C3A09}" type="presOf" srcId="{D57F6807-AF11-469B-8072-E4A6CE6E224F}" destId="{AA36FC96-5EA3-439E-9798-D8786BED04B8}" srcOrd="0" destOrd="0" presId="urn:microsoft.com/office/officeart/2005/8/layout/chevron2"/>
    <dgm:cxn modelId="{C8933896-BAC9-40CE-BDBC-37BD6EA1048D}" type="presOf" srcId="{D4FA31E7-BF35-4E9D-A2B9-6903BB07A511}" destId="{63210922-426E-46C8-9979-E606F188D0D2}" srcOrd="0" destOrd="0" presId="urn:microsoft.com/office/officeart/2005/8/layout/chevron2"/>
    <dgm:cxn modelId="{B0611482-B83F-49C6-A402-B9AEDA191532}" type="presOf" srcId="{8DED9EE6-1D28-4EEB-B4F2-1412ED2E1931}" destId="{C3043021-2213-4ECF-8AD4-05837E62AD71}" srcOrd="0" destOrd="0" presId="urn:microsoft.com/office/officeart/2005/8/layout/chevron2"/>
    <dgm:cxn modelId="{BFBF4A6F-FC7F-4F60-BC2D-F2EFBFCB2D0B}" srcId="{133A6B12-26C8-4727-9666-94821EA44B06}" destId="{D57F6807-AF11-469B-8072-E4A6CE6E224F}" srcOrd="0" destOrd="0" parTransId="{9A12D179-35CA-4F20-85E5-437F171EF026}" sibTransId="{D8E02590-3A7A-4495-971A-FF489E41E866}"/>
    <dgm:cxn modelId="{912D5E17-1539-4ABD-B917-AF962F32C767}" type="presOf" srcId="{2FF6D146-F937-49D5-AC49-5C68C9FD9E51}" destId="{777B1FE5-3A8E-4A4B-A131-9B696B18B9A6}" srcOrd="0" destOrd="0" presId="urn:microsoft.com/office/officeart/2005/8/layout/chevron2"/>
    <dgm:cxn modelId="{3D1497AA-ABBC-41BB-A6CB-8B837B3159BE}" srcId="{37151EB9-88B2-4030-BD0D-4DCA8A1FC592}" destId="{133A6B12-26C8-4727-9666-94821EA44B06}" srcOrd="0" destOrd="0" parTransId="{DC87AA17-CCC3-4105-BD2C-D1A63541CEC7}" sibTransId="{9C8E0C70-934E-4377-B192-398513CE2F08}"/>
    <dgm:cxn modelId="{0F2DAC58-BA72-416C-A234-B7674214CDD9}" type="presOf" srcId="{8DDDC1CB-2E09-408A-8653-89D96B2B98FD}" destId="{F29C43FD-8B93-4EC5-8D35-41190D2845DD}" srcOrd="0" destOrd="0" presId="urn:microsoft.com/office/officeart/2005/8/layout/chevron2"/>
    <dgm:cxn modelId="{10BF2DCE-6BB2-42E0-9AEF-BF2D6CA2A3D5}" type="presOf" srcId="{37151EB9-88B2-4030-BD0D-4DCA8A1FC592}" destId="{E5BF84A2-58A8-4E1D-9DD8-DB9504F5701A}" srcOrd="0" destOrd="0" presId="urn:microsoft.com/office/officeart/2005/8/layout/chevron2"/>
    <dgm:cxn modelId="{4723E07F-701A-4752-BE0A-42487C238379}" type="presOf" srcId="{133A6B12-26C8-4727-9666-94821EA44B06}" destId="{AA6591A0-717A-496C-942A-265E8927D965}" srcOrd="0" destOrd="0" presId="urn:microsoft.com/office/officeart/2005/8/layout/chevron2"/>
    <dgm:cxn modelId="{F308025E-2AD7-4D29-B878-80200D5D106A}" srcId="{2FF6D146-F937-49D5-AC49-5C68C9FD9E51}" destId="{CFD4B3EF-4BFB-41A5-88FC-820CFDA167E9}" srcOrd="0" destOrd="0" parTransId="{726D65DC-494E-47A1-8C26-439A149AFB0D}" sibTransId="{E239D8B9-4584-4DA1-9B04-16CE48A2FE2C}"/>
    <dgm:cxn modelId="{BF7589CC-F19D-4B2E-83D1-9F37EBC359FF}" srcId="{8DED9EE6-1D28-4EEB-B4F2-1412ED2E1931}" destId="{155D9F32-C3C4-4F63-8EB8-60A044AA77A4}" srcOrd="0" destOrd="0" parTransId="{8FD4F410-5145-4E60-9E19-B0B379ABD23A}" sibTransId="{B504A083-1C62-494E-BC78-20FA5BA1F07F}"/>
    <dgm:cxn modelId="{5ED7B46F-E9BD-4973-8016-1A10CA38073C}" srcId="{37151EB9-88B2-4030-BD0D-4DCA8A1FC592}" destId="{8DED9EE6-1D28-4EEB-B4F2-1412ED2E1931}" srcOrd="1" destOrd="0" parTransId="{E40D0214-8E76-48FB-94FE-A948C456359B}" sibTransId="{967DA7B8-7568-4728-B6C5-B37D38D85724}"/>
    <dgm:cxn modelId="{3D8377BF-372B-4B4C-92E4-02F23F32D45D}" srcId="{D4FA31E7-BF35-4E9D-A2B9-6903BB07A511}" destId="{3E59856F-A578-403E-93D4-4F638660ABF9}" srcOrd="0" destOrd="0" parTransId="{59930599-8415-4788-BB2B-8C5F037BB450}" sibTransId="{D3051962-6DAD-4D5B-9184-D7342ACB4AFB}"/>
    <dgm:cxn modelId="{32DCBAB7-5FAB-4AFB-91BA-F6330EFD6C5B}" srcId="{969EA81B-C06A-448C-A856-98C178B1CAE3}" destId="{8DDDC1CB-2E09-408A-8653-89D96B2B98FD}" srcOrd="0" destOrd="0" parTransId="{C6EC8199-B321-46B4-9212-7159A7A774BA}" sibTransId="{6FB6D9C1-DFC5-4DB0-BAFF-F4F388931C94}"/>
    <dgm:cxn modelId="{96674A73-8E53-4194-AE20-B9F859C44C16}" srcId="{37151EB9-88B2-4030-BD0D-4DCA8A1FC592}" destId="{2FF6D146-F937-49D5-AC49-5C68C9FD9E51}" srcOrd="3" destOrd="0" parTransId="{8E24255E-8029-49DA-8B1A-4BBA22139B43}" sibTransId="{CB21951E-98CC-45DA-9308-2E62BA5F016F}"/>
    <dgm:cxn modelId="{2017A76E-1BDF-4BFA-846A-27F5B21AB648}" type="presOf" srcId="{3E59856F-A578-403E-93D4-4F638660ABF9}" destId="{DA25C7DF-B695-4551-BD36-7D87D43A4256}" srcOrd="0" destOrd="0" presId="urn:microsoft.com/office/officeart/2005/8/layout/chevron2"/>
    <dgm:cxn modelId="{D9941F41-B672-4BCA-A82D-213FE6313823}" type="presParOf" srcId="{E5BF84A2-58A8-4E1D-9DD8-DB9504F5701A}" destId="{295113B1-F3EA-49EF-ACEF-675E44889821}" srcOrd="0" destOrd="0" presId="urn:microsoft.com/office/officeart/2005/8/layout/chevron2"/>
    <dgm:cxn modelId="{D9C5A99D-695C-4594-B3C7-B3E5F408FA46}" type="presParOf" srcId="{295113B1-F3EA-49EF-ACEF-675E44889821}" destId="{AA6591A0-717A-496C-942A-265E8927D965}" srcOrd="0" destOrd="0" presId="urn:microsoft.com/office/officeart/2005/8/layout/chevron2"/>
    <dgm:cxn modelId="{568FEA92-A5C3-4A4C-BDEB-ECC82C90BEF1}" type="presParOf" srcId="{295113B1-F3EA-49EF-ACEF-675E44889821}" destId="{AA36FC96-5EA3-439E-9798-D8786BED04B8}" srcOrd="1" destOrd="0" presId="urn:microsoft.com/office/officeart/2005/8/layout/chevron2"/>
    <dgm:cxn modelId="{A88C8D30-74D8-48E6-9011-49DE2AF4EBF9}" type="presParOf" srcId="{E5BF84A2-58A8-4E1D-9DD8-DB9504F5701A}" destId="{B9D09E1B-FFF1-4D32-B556-D707C7E0B554}" srcOrd="1" destOrd="0" presId="urn:microsoft.com/office/officeart/2005/8/layout/chevron2"/>
    <dgm:cxn modelId="{9AAC7F7C-342B-4371-B6F9-A476C6B6ABCD}" type="presParOf" srcId="{E5BF84A2-58A8-4E1D-9DD8-DB9504F5701A}" destId="{4C2D3FD1-30DA-4A5D-9EE5-43762138437F}" srcOrd="2" destOrd="0" presId="urn:microsoft.com/office/officeart/2005/8/layout/chevron2"/>
    <dgm:cxn modelId="{64EC721B-51D9-49DE-819F-9C67B42E010E}" type="presParOf" srcId="{4C2D3FD1-30DA-4A5D-9EE5-43762138437F}" destId="{C3043021-2213-4ECF-8AD4-05837E62AD71}" srcOrd="0" destOrd="0" presId="urn:microsoft.com/office/officeart/2005/8/layout/chevron2"/>
    <dgm:cxn modelId="{84645570-8FE5-45E5-BDB3-8D33A43C0D7C}" type="presParOf" srcId="{4C2D3FD1-30DA-4A5D-9EE5-43762138437F}" destId="{070F641C-C717-4C34-9919-84DEBF9B4565}" srcOrd="1" destOrd="0" presId="urn:microsoft.com/office/officeart/2005/8/layout/chevron2"/>
    <dgm:cxn modelId="{8AB6ABE3-6387-4D43-9A27-12A70F4B2C96}" type="presParOf" srcId="{E5BF84A2-58A8-4E1D-9DD8-DB9504F5701A}" destId="{8F5B9A49-E43E-4668-A9AD-411D4B15E4F4}" srcOrd="3" destOrd="0" presId="urn:microsoft.com/office/officeart/2005/8/layout/chevron2"/>
    <dgm:cxn modelId="{DF3CBA74-22C7-4D32-8988-AF50C238CCEB}" type="presParOf" srcId="{E5BF84A2-58A8-4E1D-9DD8-DB9504F5701A}" destId="{58598224-D582-4F0D-AC5E-23CAE1DD1E14}" srcOrd="4" destOrd="0" presId="urn:microsoft.com/office/officeart/2005/8/layout/chevron2"/>
    <dgm:cxn modelId="{31EA965E-D869-4C4E-B283-6EAC318B7F80}" type="presParOf" srcId="{58598224-D582-4F0D-AC5E-23CAE1DD1E14}" destId="{63210922-426E-46C8-9979-E606F188D0D2}" srcOrd="0" destOrd="0" presId="urn:microsoft.com/office/officeart/2005/8/layout/chevron2"/>
    <dgm:cxn modelId="{41712BCB-7CC0-48AC-A310-BB33E258E8FB}" type="presParOf" srcId="{58598224-D582-4F0D-AC5E-23CAE1DD1E14}" destId="{DA25C7DF-B695-4551-BD36-7D87D43A4256}" srcOrd="1" destOrd="0" presId="urn:microsoft.com/office/officeart/2005/8/layout/chevron2"/>
    <dgm:cxn modelId="{277D5033-C27B-47C7-AB64-F5F55A2489D3}" type="presParOf" srcId="{E5BF84A2-58A8-4E1D-9DD8-DB9504F5701A}" destId="{C8DCEFDA-43EE-4EBB-B82F-27D920BBA5D1}" srcOrd="5" destOrd="0" presId="urn:microsoft.com/office/officeart/2005/8/layout/chevron2"/>
    <dgm:cxn modelId="{61993879-89B1-49DC-B25A-67C60E6C8E47}" type="presParOf" srcId="{E5BF84A2-58A8-4E1D-9DD8-DB9504F5701A}" destId="{21CDF557-0DB7-4778-BB0E-E7647830D836}" srcOrd="6" destOrd="0" presId="urn:microsoft.com/office/officeart/2005/8/layout/chevron2"/>
    <dgm:cxn modelId="{F6256A9C-C7D9-42B2-B151-439D2787CD25}" type="presParOf" srcId="{21CDF557-0DB7-4778-BB0E-E7647830D836}" destId="{777B1FE5-3A8E-4A4B-A131-9B696B18B9A6}" srcOrd="0" destOrd="0" presId="urn:microsoft.com/office/officeart/2005/8/layout/chevron2"/>
    <dgm:cxn modelId="{E566273B-C2D7-4E30-806A-487A85A8D8DA}" type="presParOf" srcId="{21CDF557-0DB7-4778-BB0E-E7647830D836}" destId="{D225B85D-4DD0-4C86-ABD0-D08644CB80A3}" srcOrd="1" destOrd="0" presId="urn:microsoft.com/office/officeart/2005/8/layout/chevron2"/>
    <dgm:cxn modelId="{E6618696-CC1E-4B2A-9138-48CB64D6FBB8}" type="presParOf" srcId="{E5BF84A2-58A8-4E1D-9DD8-DB9504F5701A}" destId="{AA857746-B431-43CF-94BE-64E933A35A0E}" srcOrd="7" destOrd="0" presId="urn:microsoft.com/office/officeart/2005/8/layout/chevron2"/>
    <dgm:cxn modelId="{ECDFE4AA-9E51-4EDA-933C-1509507DA34B}" type="presParOf" srcId="{E5BF84A2-58A8-4E1D-9DD8-DB9504F5701A}" destId="{3780A12A-7297-446D-A7AC-CB981A4568B7}" srcOrd="8" destOrd="0" presId="urn:microsoft.com/office/officeart/2005/8/layout/chevron2"/>
    <dgm:cxn modelId="{7C337845-3885-4191-AF08-AD771DF51DA9}" type="presParOf" srcId="{3780A12A-7297-446D-A7AC-CB981A4568B7}" destId="{BD7EFC89-745D-400D-9340-4916759B2FA0}" srcOrd="0" destOrd="0" presId="urn:microsoft.com/office/officeart/2005/8/layout/chevron2"/>
    <dgm:cxn modelId="{AF64A8FF-20BA-4890-9087-2F1D2EB4894E}" type="presParOf" srcId="{3780A12A-7297-446D-A7AC-CB981A4568B7}" destId="{F29C43FD-8B93-4EC5-8D35-41190D2845D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1B431-D1B6-4827-ABE8-660227CEAAB6}"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FA88DA75-2804-4B8F-A6D1-003ECEB99048}">
      <dgm:prSet phldrT="[Text]"/>
      <dgm:spPr/>
      <dgm:t>
        <a:bodyPr/>
        <a:lstStyle/>
        <a:p>
          <a:r>
            <a:rPr lang="en-US" dirty="0" smtClean="0">
              <a:solidFill>
                <a:schemeClr val="tx1"/>
              </a:solidFill>
            </a:rPr>
            <a:t>7738</a:t>
          </a:r>
          <a:r>
            <a:rPr lang="en-US" dirty="0" smtClean="0"/>
            <a:t>MW Low Carbon Intensity Resource Capacity Additions</a:t>
          </a:r>
          <a:endParaRPr lang="en-US" dirty="0"/>
        </a:p>
      </dgm:t>
    </dgm:pt>
    <dgm:pt modelId="{32FA0E7F-729F-488D-AAFF-8467312C23D3}" type="parTrans" cxnId="{4F4E484E-6842-430C-AAE3-688D708F81F9}">
      <dgm:prSet/>
      <dgm:spPr/>
      <dgm:t>
        <a:bodyPr/>
        <a:lstStyle/>
        <a:p>
          <a:endParaRPr lang="en-US"/>
        </a:p>
      </dgm:t>
    </dgm:pt>
    <dgm:pt modelId="{24DB4370-B83C-4DE3-B04E-206C4B73817D}" type="sibTrans" cxnId="{4F4E484E-6842-430C-AAE3-688D708F81F9}">
      <dgm:prSet/>
      <dgm:spPr/>
      <dgm:t>
        <a:bodyPr/>
        <a:lstStyle/>
        <a:p>
          <a:endParaRPr lang="en-US"/>
        </a:p>
      </dgm:t>
    </dgm:pt>
    <dgm:pt modelId="{AF797742-B73A-44A9-9213-4AD53418334A}">
      <dgm:prSet phldrT="[Text]"/>
      <dgm:spPr/>
      <dgm:t>
        <a:bodyPr/>
        <a:lstStyle/>
        <a:p>
          <a:r>
            <a:rPr lang="en-US" dirty="0" smtClean="0">
              <a:solidFill>
                <a:schemeClr val="tx1"/>
              </a:solidFill>
            </a:rPr>
            <a:t>345MW</a:t>
          </a:r>
          <a:r>
            <a:rPr lang="en-US" dirty="0" smtClean="0"/>
            <a:t> High Carbon Intensity Resource Capacity Reductions</a:t>
          </a:r>
          <a:endParaRPr lang="en-US" dirty="0"/>
        </a:p>
      </dgm:t>
    </dgm:pt>
    <dgm:pt modelId="{57E8B471-FE96-4D8F-8D0C-46149551C682}" type="parTrans" cxnId="{C18B981F-61A9-4A74-B78B-32B353E7D6E8}">
      <dgm:prSet/>
      <dgm:spPr/>
      <dgm:t>
        <a:bodyPr/>
        <a:lstStyle/>
        <a:p>
          <a:endParaRPr lang="en-US"/>
        </a:p>
      </dgm:t>
    </dgm:pt>
    <dgm:pt modelId="{15E5AA8D-EE65-4141-8643-67BDB9758EE0}" type="sibTrans" cxnId="{C18B981F-61A9-4A74-B78B-32B353E7D6E8}">
      <dgm:prSet/>
      <dgm:spPr/>
      <dgm:t>
        <a:bodyPr/>
        <a:lstStyle/>
        <a:p>
          <a:endParaRPr lang="en-US"/>
        </a:p>
      </dgm:t>
    </dgm:pt>
    <dgm:pt modelId="{3E770ED7-D3E0-47B1-8653-C3CD6A616E65}" type="pres">
      <dgm:prSet presAssocID="{7A11B431-D1B6-4827-ABE8-660227CEAAB6}" presName="compositeShape" presStyleCnt="0">
        <dgm:presLayoutVars>
          <dgm:chMax val="2"/>
          <dgm:dir/>
          <dgm:resizeHandles val="exact"/>
        </dgm:presLayoutVars>
      </dgm:prSet>
      <dgm:spPr/>
      <dgm:t>
        <a:bodyPr/>
        <a:lstStyle/>
        <a:p>
          <a:endParaRPr lang="en-US"/>
        </a:p>
      </dgm:t>
    </dgm:pt>
    <dgm:pt modelId="{08BFD924-9DE8-4D8F-AE1F-EE1193FFC4CC}" type="pres">
      <dgm:prSet presAssocID="{FA88DA75-2804-4B8F-A6D1-003ECEB99048}" presName="upArrow" presStyleLbl="node1" presStyleIdx="0" presStyleCnt="2"/>
      <dgm:spPr>
        <a:solidFill>
          <a:srgbClr val="33CC33"/>
        </a:solidFill>
      </dgm:spPr>
      <dgm:t>
        <a:bodyPr/>
        <a:lstStyle/>
        <a:p>
          <a:endParaRPr lang="en-US"/>
        </a:p>
      </dgm:t>
    </dgm:pt>
    <dgm:pt modelId="{41B9DDC4-E9BD-4C85-ACD3-CADA3565722D}" type="pres">
      <dgm:prSet presAssocID="{FA88DA75-2804-4B8F-A6D1-003ECEB99048}" presName="upArrowText" presStyleLbl="revTx" presStyleIdx="0" presStyleCnt="2">
        <dgm:presLayoutVars>
          <dgm:chMax val="0"/>
          <dgm:bulletEnabled val="1"/>
        </dgm:presLayoutVars>
      </dgm:prSet>
      <dgm:spPr/>
      <dgm:t>
        <a:bodyPr/>
        <a:lstStyle/>
        <a:p>
          <a:endParaRPr lang="en-US"/>
        </a:p>
      </dgm:t>
    </dgm:pt>
    <dgm:pt modelId="{FC65D09B-6649-4F70-BCE2-7E46A431791E}" type="pres">
      <dgm:prSet presAssocID="{AF797742-B73A-44A9-9213-4AD53418334A}" presName="downArrow" presStyleLbl="node1" presStyleIdx="1" presStyleCnt="2"/>
      <dgm:spPr/>
    </dgm:pt>
    <dgm:pt modelId="{41039506-C9CB-4F08-9098-394411C4D6F7}" type="pres">
      <dgm:prSet presAssocID="{AF797742-B73A-44A9-9213-4AD53418334A}" presName="downArrowText" presStyleLbl="revTx" presStyleIdx="1" presStyleCnt="2">
        <dgm:presLayoutVars>
          <dgm:chMax val="0"/>
          <dgm:bulletEnabled val="1"/>
        </dgm:presLayoutVars>
      </dgm:prSet>
      <dgm:spPr/>
      <dgm:t>
        <a:bodyPr/>
        <a:lstStyle/>
        <a:p>
          <a:endParaRPr lang="en-US"/>
        </a:p>
      </dgm:t>
    </dgm:pt>
  </dgm:ptLst>
  <dgm:cxnLst>
    <dgm:cxn modelId="{E7260D7C-F44D-4FEA-9DE2-5086B9AF8DCF}" type="presOf" srcId="{FA88DA75-2804-4B8F-A6D1-003ECEB99048}" destId="{41B9DDC4-E9BD-4C85-ACD3-CADA3565722D}" srcOrd="0" destOrd="0" presId="urn:microsoft.com/office/officeart/2005/8/layout/arrow4"/>
    <dgm:cxn modelId="{002C4EBD-B7DB-4B62-B3C6-F40BBED8C874}" type="presOf" srcId="{AF797742-B73A-44A9-9213-4AD53418334A}" destId="{41039506-C9CB-4F08-9098-394411C4D6F7}" srcOrd="0" destOrd="0" presId="urn:microsoft.com/office/officeart/2005/8/layout/arrow4"/>
    <dgm:cxn modelId="{95FA9391-AE31-488A-8784-14C5FA7AE33F}" type="presOf" srcId="{7A11B431-D1B6-4827-ABE8-660227CEAAB6}" destId="{3E770ED7-D3E0-47B1-8653-C3CD6A616E65}" srcOrd="0" destOrd="0" presId="urn:microsoft.com/office/officeart/2005/8/layout/arrow4"/>
    <dgm:cxn modelId="{C18B981F-61A9-4A74-B78B-32B353E7D6E8}" srcId="{7A11B431-D1B6-4827-ABE8-660227CEAAB6}" destId="{AF797742-B73A-44A9-9213-4AD53418334A}" srcOrd="1" destOrd="0" parTransId="{57E8B471-FE96-4D8F-8D0C-46149551C682}" sibTransId="{15E5AA8D-EE65-4141-8643-67BDB9758EE0}"/>
    <dgm:cxn modelId="{4F4E484E-6842-430C-AAE3-688D708F81F9}" srcId="{7A11B431-D1B6-4827-ABE8-660227CEAAB6}" destId="{FA88DA75-2804-4B8F-A6D1-003ECEB99048}" srcOrd="0" destOrd="0" parTransId="{32FA0E7F-729F-488D-AAFF-8467312C23D3}" sibTransId="{24DB4370-B83C-4DE3-B04E-206C4B73817D}"/>
    <dgm:cxn modelId="{3AB5DD13-0C87-4AEC-9229-71D75F1FBB39}" type="presParOf" srcId="{3E770ED7-D3E0-47B1-8653-C3CD6A616E65}" destId="{08BFD924-9DE8-4D8F-AE1F-EE1193FFC4CC}" srcOrd="0" destOrd="0" presId="urn:microsoft.com/office/officeart/2005/8/layout/arrow4"/>
    <dgm:cxn modelId="{2D9BF52E-87D1-4EA3-B9B1-1D3373210B18}" type="presParOf" srcId="{3E770ED7-D3E0-47B1-8653-C3CD6A616E65}" destId="{41B9DDC4-E9BD-4C85-ACD3-CADA3565722D}" srcOrd="1" destOrd="0" presId="urn:microsoft.com/office/officeart/2005/8/layout/arrow4"/>
    <dgm:cxn modelId="{CC873964-4195-47D2-B988-38564A16FD05}" type="presParOf" srcId="{3E770ED7-D3E0-47B1-8653-C3CD6A616E65}" destId="{FC65D09B-6649-4F70-BCE2-7E46A431791E}" srcOrd="2" destOrd="0" presId="urn:microsoft.com/office/officeart/2005/8/layout/arrow4"/>
    <dgm:cxn modelId="{77BBF1F6-0CEB-4DD3-AB73-8449F9E14FF2}" type="presParOf" srcId="{3E770ED7-D3E0-47B1-8653-C3CD6A616E65}" destId="{41039506-C9CB-4F08-9098-394411C4D6F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E4971-ED97-4A8E-B485-402218AD17D2}" type="doc">
      <dgm:prSet loTypeId="urn:microsoft.com/office/officeart/2009/3/layout/CircleRelationship" loCatId="relationship" qsTypeId="urn:microsoft.com/office/officeart/2005/8/quickstyle/simple4" qsCatId="simple" csTypeId="urn:microsoft.com/office/officeart/2005/8/colors/colorful1" csCatId="colorful" phldr="1"/>
      <dgm:spPr/>
    </dgm:pt>
    <dgm:pt modelId="{467316CC-0636-441E-9A17-658B07902B81}">
      <dgm:prSet phldrT="[Text]" custT="1"/>
      <dgm:spPr/>
      <dgm:t>
        <a:bodyPr/>
        <a:lstStyle/>
        <a:p>
          <a:r>
            <a:rPr lang="en-US" sz="2000" dirty="0" smtClean="0"/>
            <a:t>Arizona Energy Efficiency</a:t>
          </a:r>
          <a:endParaRPr lang="en-US" sz="2000" dirty="0"/>
        </a:p>
      </dgm:t>
    </dgm:pt>
    <dgm:pt modelId="{B01A62C7-A62A-4E61-A004-CBEBB1795283}" type="parTrans" cxnId="{2A61C82A-23D9-4BBE-AF3F-27B7D11C3F9F}">
      <dgm:prSet/>
      <dgm:spPr/>
      <dgm:t>
        <a:bodyPr/>
        <a:lstStyle/>
        <a:p>
          <a:endParaRPr lang="en-US"/>
        </a:p>
      </dgm:t>
    </dgm:pt>
    <dgm:pt modelId="{D44E8ADB-EFB4-4F58-8AFB-2D60B255E97E}" type="sibTrans" cxnId="{2A61C82A-23D9-4BBE-AF3F-27B7D11C3F9F}">
      <dgm:prSet/>
      <dgm:spPr/>
      <dgm:t>
        <a:bodyPr/>
        <a:lstStyle/>
        <a:p>
          <a:endParaRPr lang="en-US"/>
        </a:p>
      </dgm:t>
    </dgm:pt>
    <dgm:pt modelId="{A5BACFD5-C311-40B1-AF8F-96FDF48A079F}">
      <dgm:prSet phldrT="[Text]"/>
      <dgm:spPr/>
      <dgm:t>
        <a:bodyPr/>
        <a:lstStyle/>
        <a:p>
          <a:r>
            <a:rPr lang="en-US" dirty="0" smtClean="0"/>
            <a:t>Government</a:t>
          </a:r>
          <a:endParaRPr lang="en-US" dirty="0"/>
        </a:p>
      </dgm:t>
    </dgm:pt>
    <dgm:pt modelId="{1803A352-A806-4F02-A4A7-80DA1E9F7E27}" type="parTrans" cxnId="{49524C1B-C090-4235-BF6D-2E0C078A70E6}">
      <dgm:prSet/>
      <dgm:spPr/>
      <dgm:t>
        <a:bodyPr/>
        <a:lstStyle/>
        <a:p>
          <a:endParaRPr lang="en-US"/>
        </a:p>
      </dgm:t>
    </dgm:pt>
    <dgm:pt modelId="{23DF68A8-EAD7-4B60-9327-14A40B52F51D}" type="sibTrans" cxnId="{49524C1B-C090-4235-BF6D-2E0C078A70E6}">
      <dgm:prSet/>
      <dgm:spPr/>
      <dgm:t>
        <a:bodyPr/>
        <a:lstStyle/>
        <a:p>
          <a:endParaRPr lang="en-US"/>
        </a:p>
      </dgm:t>
    </dgm:pt>
    <dgm:pt modelId="{6970B29F-1A4B-424E-A7B4-DA35F13AA65F}">
      <dgm:prSet phldrT="[Text]"/>
      <dgm:spPr/>
      <dgm:t>
        <a:bodyPr/>
        <a:lstStyle/>
        <a:p>
          <a:r>
            <a:rPr lang="en-US" dirty="0" smtClean="0"/>
            <a:t>Appliance Standards</a:t>
          </a:r>
        </a:p>
      </dgm:t>
    </dgm:pt>
    <dgm:pt modelId="{E967B931-2E85-48DC-AC2B-8D69495549FD}" type="parTrans" cxnId="{C428E63D-9F44-4611-A69E-D939C53991CE}">
      <dgm:prSet/>
      <dgm:spPr/>
      <dgm:t>
        <a:bodyPr/>
        <a:lstStyle/>
        <a:p>
          <a:endParaRPr lang="en-US"/>
        </a:p>
      </dgm:t>
    </dgm:pt>
    <dgm:pt modelId="{3B5E2117-F7EB-4FA0-94F5-5F1B2970C424}" type="sibTrans" cxnId="{C428E63D-9F44-4611-A69E-D939C53991CE}">
      <dgm:prSet/>
      <dgm:spPr/>
      <dgm:t>
        <a:bodyPr/>
        <a:lstStyle/>
        <a:p>
          <a:endParaRPr lang="en-US"/>
        </a:p>
      </dgm:t>
    </dgm:pt>
    <dgm:pt modelId="{636FA7D3-240B-4C19-A93B-36E374FA1AB3}">
      <dgm:prSet phldrT="[Text]"/>
      <dgm:spPr/>
      <dgm:t>
        <a:bodyPr/>
        <a:lstStyle/>
        <a:p>
          <a:r>
            <a:rPr lang="en-US" dirty="0" smtClean="0"/>
            <a:t>Buildings</a:t>
          </a:r>
          <a:endParaRPr lang="en-US" dirty="0"/>
        </a:p>
      </dgm:t>
    </dgm:pt>
    <dgm:pt modelId="{B9A69B8C-05EE-4615-BC0D-2F618EC494F2}" type="parTrans" cxnId="{EECE0E06-19D3-4A70-90B7-2A16DDF01AC6}">
      <dgm:prSet/>
      <dgm:spPr/>
      <dgm:t>
        <a:bodyPr/>
        <a:lstStyle/>
        <a:p>
          <a:endParaRPr lang="en-US"/>
        </a:p>
      </dgm:t>
    </dgm:pt>
    <dgm:pt modelId="{90D39B68-2CD2-4A6E-96E9-17587519270A}" type="sibTrans" cxnId="{EECE0E06-19D3-4A70-90B7-2A16DDF01AC6}">
      <dgm:prSet/>
      <dgm:spPr/>
      <dgm:t>
        <a:bodyPr/>
        <a:lstStyle/>
        <a:p>
          <a:endParaRPr lang="en-US"/>
        </a:p>
      </dgm:t>
    </dgm:pt>
    <dgm:pt modelId="{0DF6BBD3-6F6E-4607-909A-23EAA4721032}">
      <dgm:prSet phldrT="[Text]"/>
      <dgm:spPr/>
      <dgm:t>
        <a:bodyPr/>
        <a:lstStyle/>
        <a:p>
          <a:r>
            <a:rPr lang="en-US" dirty="0" smtClean="0"/>
            <a:t>Transportation</a:t>
          </a:r>
          <a:endParaRPr lang="en-US" dirty="0"/>
        </a:p>
      </dgm:t>
    </dgm:pt>
    <dgm:pt modelId="{B0C20D90-1F6E-4694-B040-9B0793675241}" type="parTrans" cxnId="{D80E2D41-9E27-44D5-9506-7D6094F8BBF5}">
      <dgm:prSet/>
      <dgm:spPr/>
      <dgm:t>
        <a:bodyPr/>
        <a:lstStyle/>
        <a:p>
          <a:endParaRPr lang="en-US"/>
        </a:p>
      </dgm:t>
    </dgm:pt>
    <dgm:pt modelId="{A27B68D3-5F1F-451F-9029-959172F9C843}" type="sibTrans" cxnId="{D80E2D41-9E27-44D5-9506-7D6094F8BBF5}">
      <dgm:prSet/>
      <dgm:spPr/>
      <dgm:t>
        <a:bodyPr/>
        <a:lstStyle/>
        <a:p>
          <a:endParaRPr lang="en-US"/>
        </a:p>
      </dgm:t>
    </dgm:pt>
    <dgm:pt modelId="{89390090-3359-4356-B454-D1B4D2BFF120}">
      <dgm:prSet phldrT="[Text]"/>
      <dgm:spPr/>
      <dgm:t>
        <a:bodyPr/>
        <a:lstStyle/>
        <a:p>
          <a:r>
            <a:rPr lang="en-US" dirty="0" smtClean="0"/>
            <a:t>Utilities</a:t>
          </a:r>
          <a:endParaRPr lang="en-US" dirty="0"/>
        </a:p>
      </dgm:t>
    </dgm:pt>
    <dgm:pt modelId="{596E0071-EB49-4395-922B-FC85EF67DF31}" type="parTrans" cxnId="{60D0DDD1-83DF-4B24-AF31-0AF6DA018E94}">
      <dgm:prSet/>
      <dgm:spPr/>
      <dgm:t>
        <a:bodyPr/>
        <a:lstStyle/>
        <a:p>
          <a:endParaRPr lang="en-US"/>
        </a:p>
      </dgm:t>
    </dgm:pt>
    <dgm:pt modelId="{AEBD0DCF-9ECA-4C04-98D2-1931ABB81471}" type="sibTrans" cxnId="{60D0DDD1-83DF-4B24-AF31-0AF6DA018E94}">
      <dgm:prSet/>
      <dgm:spPr/>
      <dgm:t>
        <a:bodyPr/>
        <a:lstStyle/>
        <a:p>
          <a:endParaRPr lang="en-US"/>
        </a:p>
      </dgm:t>
    </dgm:pt>
    <dgm:pt modelId="{3ECD3516-FF18-4EA4-AF0A-E6870935ED58}" type="pres">
      <dgm:prSet presAssocID="{30EE4971-ED97-4A8E-B485-402218AD17D2}" presName="Name0" presStyleCnt="0">
        <dgm:presLayoutVars>
          <dgm:chMax val="1"/>
          <dgm:chPref val="1"/>
        </dgm:presLayoutVars>
      </dgm:prSet>
      <dgm:spPr/>
    </dgm:pt>
    <dgm:pt modelId="{616E4DA5-E3E5-4CBF-A838-F8FF1A97E848}" type="pres">
      <dgm:prSet presAssocID="{467316CC-0636-441E-9A17-658B07902B81}" presName="Parent" presStyleLbl="node0" presStyleIdx="0" presStyleCnt="1">
        <dgm:presLayoutVars>
          <dgm:chMax val="5"/>
          <dgm:chPref val="5"/>
        </dgm:presLayoutVars>
      </dgm:prSet>
      <dgm:spPr/>
      <dgm:t>
        <a:bodyPr/>
        <a:lstStyle/>
        <a:p>
          <a:endParaRPr lang="en-US"/>
        </a:p>
      </dgm:t>
    </dgm:pt>
    <dgm:pt modelId="{A23758F9-B448-4360-99C8-725EBFC71D09}" type="pres">
      <dgm:prSet presAssocID="{467316CC-0636-441E-9A17-658B07902B81}" presName="Accent2" presStyleLbl="node1" presStyleIdx="0" presStyleCnt="19"/>
      <dgm:spPr/>
    </dgm:pt>
    <dgm:pt modelId="{6D81C54F-9AA3-4F65-B3F0-526F1546BEEE}" type="pres">
      <dgm:prSet presAssocID="{467316CC-0636-441E-9A17-658B07902B81}" presName="Accent3" presStyleLbl="node1" presStyleIdx="1" presStyleCnt="19"/>
      <dgm:spPr/>
    </dgm:pt>
    <dgm:pt modelId="{372ABCF1-8E41-4592-95B3-AA314195B0AD}" type="pres">
      <dgm:prSet presAssocID="{467316CC-0636-441E-9A17-658B07902B81}" presName="Accent4" presStyleLbl="node1" presStyleIdx="2" presStyleCnt="19"/>
      <dgm:spPr/>
    </dgm:pt>
    <dgm:pt modelId="{2D17E017-D29F-4DB7-B2D6-4A23FE6D5AD7}" type="pres">
      <dgm:prSet presAssocID="{467316CC-0636-441E-9A17-658B07902B81}" presName="Accent5" presStyleLbl="node1" presStyleIdx="3" presStyleCnt="19"/>
      <dgm:spPr/>
    </dgm:pt>
    <dgm:pt modelId="{B4B814D3-67AB-40AC-BAF4-0714C64133ED}" type="pres">
      <dgm:prSet presAssocID="{467316CC-0636-441E-9A17-658B07902B81}" presName="Accent6" presStyleLbl="node1" presStyleIdx="4" presStyleCnt="19"/>
      <dgm:spPr/>
    </dgm:pt>
    <dgm:pt modelId="{62582825-1F97-416F-8FB5-550685A3AF13}" type="pres">
      <dgm:prSet presAssocID="{89390090-3359-4356-B454-D1B4D2BFF120}" presName="Child1" presStyleLbl="node1" presStyleIdx="5" presStyleCnt="19">
        <dgm:presLayoutVars>
          <dgm:chMax val="0"/>
          <dgm:chPref val="0"/>
        </dgm:presLayoutVars>
      </dgm:prSet>
      <dgm:spPr/>
      <dgm:t>
        <a:bodyPr/>
        <a:lstStyle/>
        <a:p>
          <a:endParaRPr lang="en-US"/>
        </a:p>
      </dgm:t>
    </dgm:pt>
    <dgm:pt modelId="{4DDFED3A-7377-4382-B494-1719559DCD0E}" type="pres">
      <dgm:prSet presAssocID="{89390090-3359-4356-B454-D1B4D2BFF120}" presName="Accent7" presStyleCnt="0"/>
      <dgm:spPr/>
    </dgm:pt>
    <dgm:pt modelId="{60CC67BE-A3CF-45BB-941E-39D5DEBB0891}" type="pres">
      <dgm:prSet presAssocID="{89390090-3359-4356-B454-D1B4D2BFF120}" presName="AccentHold1" presStyleLbl="node1" presStyleIdx="6" presStyleCnt="19"/>
      <dgm:spPr/>
    </dgm:pt>
    <dgm:pt modelId="{CA49D644-F635-4540-A412-07F3C61978FF}" type="pres">
      <dgm:prSet presAssocID="{89390090-3359-4356-B454-D1B4D2BFF120}" presName="Accent8" presStyleCnt="0"/>
      <dgm:spPr/>
    </dgm:pt>
    <dgm:pt modelId="{ABA2104F-CA3C-4C01-9A81-7AB99452425C}" type="pres">
      <dgm:prSet presAssocID="{89390090-3359-4356-B454-D1B4D2BFF120}" presName="AccentHold2" presStyleLbl="node1" presStyleIdx="7" presStyleCnt="19"/>
      <dgm:spPr/>
    </dgm:pt>
    <dgm:pt modelId="{52C815C2-6D14-494A-B82B-E1498D7DD6D8}" type="pres">
      <dgm:prSet presAssocID="{A5BACFD5-C311-40B1-AF8F-96FDF48A079F}" presName="Child2" presStyleLbl="node1" presStyleIdx="8" presStyleCnt="19">
        <dgm:presLayoutVars>
          <dgm:chMax val="0"/>
          <dgm:chPref val="0"/>
        </dgm:presLayoutVars>
      </dgm:prSet>
      <dgm:spPr/>
      <dgm:t>
        <a:bodyPr/>
        <a:lstStyle/>
        <a:p>
          <a:endParaRPr lang="en-US"/>
        </a:p>
      </dgm:t>
    </dgm:pt>
    <dgm:pt modelId="{30D80785-16EE-4644-90BD-86F1305BC5E2}" type="pres">
      <dgm:prSet presAssocID="{A5BACFD5-C311-40B1-AF8F-96FDF48A079F}" presName="Accent9" presStyleCnt="0"/>
      <dgm:spPr/>
    </dgm:pt>
    <dgm:pt modelId="{546A9198-2F45-4EF6-9E6F-14D00CFE6A60}" type="pres">
      <dgm:prSet presAssocID="{A5BACFD5-C311-40B1-AF8F-96FDF48A079F}" presName="AccentHold1" presStyleLbl="node1" presStyleIdx="9" presStyleCnt="19"/>
      <dgm:spPr/>
    </dgm:pt>
    <dgm:pt modelId="{9F488A72-D3CE-4C1E-BDA5-F8B3E9E77AFF}" type="pres">
      <dgm:prSet presAssocID="{A5BACFD5-C311-40B1-AF8F-96FDF48A079F}" presName="Accent10" presStyleCnt="0"/>
      <dgm:spPr/>
    </dgm:pt>
    <dgm:pt modelId="{CE544613-968A-4289-87E6-9DCB8678A989}" type="pres">
      <dgm:prSet presAssocID="{A5BACFD5-C311-40B1-AF8F-96FDF48A079F}" presName="AccentHold2" presStyleLbl="node1" presStyleIdx="10" presStyleCnt="19"/>
      <dgm:spPr/>
    </dgm:pt>
    <dgm:pt modelId="{939D1F5C-AAFC-4EA2-83E2-100CA7AD0FC2}" type="pres">
      <dgm:prSet presAssocID="{A5BACFD5-C311-40B1-AF8F-96FDF48A079F}" presName="Accent11" presStyleCnt="0"/>
      <dgm:spPr/>
    </dgm:pt>
    <dgm:pt modelId="{0C4E3D18-8FF4-4374-9D80-2919CD8BA2B6}" type="pres">
      <dgm:prSet presAssocID="{A5BACFD5-C311-40B1-AF8F-96FDF48A079F}" presName="AccentHold3" presStyleLbl="node1" presStyleIdx="11" presStyleCnt="19"/>
      <dgm:spPr/>
    </dgm:pt>
    <dgm:pt modelId="{F651AE92-A815-4577-8E0B-7B2674F5C8BC}" type="pres">
      <dgm:prSet presAssocID="{0DF6BBD3-6F6E-4607-909A-23EAA4721032}" presName="Child3" presStyleLbl="node1" presStyleIdx="12" presStyleCnt="19">
        <dgm:presLayoutVars>
          <dgm:chMax val="0"/>
          <dgm:chPref val="0"/>
        </dgm:presLayoutVars>
      </dgm:prSet>
      <dgm:spPr/>
      <dgm:t>
        <a:bodyPr/>
        <a:lstStyle/>
        <a:p>
          <a:endParaRPr lang="en-US"/>
        </a:p>
      </dgm:t>
    </dgm:pt>
    <dgm:pt modelId="{29279AC9-A07E-4B9A-81EA-B49435D76700}" type="pres">
      <dgm:prSet presAssocID="{0DF6BBD3-6F6E-4607-909A-23EAA4721032}" presName="Accent12" presStyleCnt="0"/>
      <dgm:spPr/>
    </dgm:pt>
    <dgm:pt modelId="{77B80BCB-520D-496D-8885-5B4793B8009F}" type="pres">
      <dgm:prSet presAssocID="{0DF6BBD3-6F6E-4607-909A-23EAA4721032}" presName="AccentHold1" presStyleLbl="node1" presStyleIdx="13" presStyleCnt="19"/>
      <dgm:spPr/>
    </dgm:pt>
    <dgm:pt modelId="{8C10D5C4-517E-49FE-A767-FF5B9C6B2C16}" type="pres">
      <dgm:prSet presAssocID="{636FA7D3-240B-4C19-A93B-36E374FA1AB3}" presName="Child4" presStyleLbl="node1" presStyleIdx="14" presStyleCnt="19">
        <dgm:presLayoutVars>
          <dgm:chMax val="0"/>
          <dgm:chPref val="0"/>
        </dgm:presLayoutVars>
      </dgm:prSet>
      <dgm:spPr/>
      <dgm:t>
        <a:bodyPr/>
        <a:lstStyle/>
        <a:p>
          <a:endParaRPr lang="en-US"/>
        </a:p>
      </dgm:t>
    </dgm:pt>
    <dgm:pt modelId="{E83108E9-3FD2-43BA-AB53-7F295FA16E0B}" type="pres">
      <dgm:prSet presAssocID="{636FA7D3-240B-4C19-A93B-36E374FA1AB3}" presName="Accent13" presStyleCnt="0"/>
      <dgm:spPr/>
    </dgm:pt>
    <dgm:pt modelId="{9EDE0B75-25FF-4502-A9B0-4A6C63CB5EB4}" type="pres">
      <dgm:prSet presAssocID="{636FA7D3-240B-4C19-A93B-36E374FA1AB3}" presName="AccentHold1" presStyleLbl="node1" presStyleIdx="15" presStyleCnt="19"/>
      <dgm:spPr/>
    </dgm:pt>
    <dgm:pt modelId="{1D20C017-1319-4373-B28D-7BA7F471547F}" type="pres">
      <dgm:prSet presAssocID="{6970B29F-1A4B-424E-A7B4-DA35F13AA65F}" presName="Child5" presStyleLbl="node1" presStyleIdx="16" presStyleCnt="19">
        <dgm:presLayoutVars>
          <dgm:chMax val="0"/>
          <dgm:chPref val="0"/>
        </dgm:presLayoutVars>
      </dgm:prSet>
      <dgm:spPr/>
      <dgm:t>
        <a:bodyPr/>
        <a:lstStyle/>
        <a:p>
          <a:endParaRPr lang="en-US"/>
        </a:p>
      </dgm:t>
    </dgm:pt>
    <dgm:pt modelId="{A34EEA55-9B51-4821-8D59-EE7E08BA7557}" type="pres">
      <dgm:prSet presAssocID="{6970B29F-1A4B-424E-A7B4-DA35F13AA65F}" presName="Accent15" presStyleCnt="0"/>
      <dgm:spPr/>
    </dgm:pt>
    <dgm:pt modelId="{7FE48639-0A06-405B-8F01-C4C3AC10F696}" type="pres">
      <dgm:prSet presAssocID="{6970B29F-1A4B-424E-A7B4-DA35F13AA65F}" presName="AccentHold2" presStyleLbl="node1" presStyleIdx="17" presStyleCnt="19"/>
      <dgm:spPr/>
    </dgm:pt>
    <dgm:pt modelId="{F7910549-AA12-4529-AB3E-CBD8107D8454}" type="pres">
      <dgm:prSet presAssocID="{6970B29F-1A4B-424E-A7B4-DA35F13AA65F}" presName="Accent16" presStyleCnt="0"/>
      <dgm:spPr/>
    </dgm:pt>
    <dgm:pt modelId="{1B24FA3C-3AEE-4289-8F18-50CBCEE76FA8}" type="pres">
      <dgm:prSet presAssocID="{6970B29F-1A4B-424E-A7B4-DA35F13AA65F}" presName="AccentHold3" presStyleLbl="node1" presStyleIdx="18" presStyleCnt="19"/>
      <dgm:spPr/>
    </dgm:pt>
  </dgm:ptLst>
  <dgm:cxnLst>
    <dgm:cxn modelId="{C428E63D-9F44-4611-A69E-D939C53991CE}" srcId="{467316CC-0636-441E-9A17-658B07902B81}" destId="{6970B29F-1A4B-424E-A7B4-DA35F13AA65F}" srcOrd="4" destOrd="0" parTransId="{E967B931-2E85-48DC-AC2B-8D69495549FD}" sibTransId="{3B5E2117-F7EB-4FA0-94F5-5F1B2970C424}"/>
    <dgm:cxn modelId="{4EC857B1-BC1F-4824-BE9A-A8E1F4B280B0}" type="presOf" srcId="{30EE4971-ED97-4A8E-B485-402218AD17D2}" destId="{3ECD3516-FF18-4EA4-AF0A-E6870935ED58}" srcOrd="0" destOrd="0" presId="urn:microsoft.com/office/officeart/2009/3/layout/CircleRelationship"/>
    <dgm:cxn modelId="{60D0DDD1-83DF-4B24-AF31-0AF6DA018E94}" srcId="{467316CC-0636-441E-9A17-658B07902B81}" destId="{89390090-3359-4356-B454-D1B4D2BFF120}" srcOrd="0" destOrd="0" parTransId="{596E0071-EB49-4395-922B-FC85EF67DF31}" sibTransId="{AEBD0DCF-9ECA-4C04-98D2-1931ABB81471}"/>
    <dgm:cxn modelId="{D80E2D41-9E27-44D5-9506-7D6094F8BBF5}" srcId="{467316CC-0636-441E-9A17-658B07902B81}" destId="{0DF6BBD3-6F6E-4607-909A-23EAA4721032}" srcOrd="2" destOrd="0" parTransId="{B0C20D90-1F6E-4694-B040-9B0793675241}" sibTransId="{A27B68D3-5F1F-451F-9029-959172F9C843}"/>
    <dgm:cxn modelId="{49524C1B-C090-4235-BF6D-2E0C078A70E6}" srcId="{467316CC-0636-441E-9A17-658B07902B81}" destId="{A5BACFD5-C311-40B1-AF8F-96FDF48A079F}" srcOrd="1" destOrd="0" parTransId="{1803A352-A806-4F02-A4A7-80DA1E9F7E27}" sibTransId="{23DF68A8-EAD7-4B60-9327-14A40B52F51D}"/>
    <dgm:cxn modelId="{47ECBAE0-4F0D-4261-B592-164B705AD3F9}" type="presOf" srcId="{6970B29F-1A4B-424E-A7B4-DA35F13AA65F}" destId="{1D20C017-1319-4373-B28D-7BA7F471547F}" srcOrd="0" destOrd="0" presId="urn:microsoft.com/office/officeart/2009/3/layout/CircleRelationship"/>
    <dgm:cxn modelId="{2A61C82A-23D9-4BBE-AF3F-27B7D11C3F9F}" srcId="{30EE4971-ED97-4A8E-B485-402218AD17D2}" destId="{467316CC-0636-441E-9A17-658B07902B81}" srcOrd="0" destOrd="0" parTransId="{B01A62C7-A62A-4E61-A004-CBEBB1795283}" sibTransId="{D44E8ADB-EFB4-4F58-8AFB-2D60B255E97E}"/>
    <dgm:cxn modelId="{D9F5F43C-BFAC-4695-B4B1-2EA1C8F63C08}" type="presOf" srcId="{467316CC-0636-441E-9A17-658B07902B81}" destId="{616E4DA5-E3E5-4CBF-A838-F8FF1A97E848}" srcOrd="0" destOrd="0" presId="urn:microsoft.com/office/officeart/2009/3/layout/CircleRelationship"/>
    <dgm:cxn modelId="{CDB490D7-E464-48A0-862A-443523C396C3}" type="presOf" srcId="{0DF6BBD3-6F6E-4607-909A-23EAA4721032}" destId="{F651AE92-A815-4577-8E0B-7B2674F5C8BC}" srcOrd="0" destOrd="0" presId="urn:microsoft.com/office/officeart/2009/3/layout/CircleRelationship"/>
    <dgm:cxn modelId="{0FBDB0B1-712E-4F8E-AA31-CAC62B7598BC}" type="presOf" srcId="{636FA7D3-240B-4C19-A93B-36E374FA1AB3}" destId="{8C10D5C4-517E-49FE-A767-FF5B9C6B2C16}" srcOrd="0" destOrd="0" presId="urn:microsoft.com/office/officeart/2009/3/layout/CircleRelationship"/>
    <dgm:cxn modelId="{EECE0E06-19D3-4A70-90B7-2A16DDF01AC6}" srcId="{467316CC-0636-441E-9A17-658B07902B81}" destId="{636FA7D3-240B-4C19-A93B-36E374FA1AB3}" srcOrd="3" destOrd="0" parTransId="{B9A69B8C-05EE-4615-BC0D-2F618EC494F2}" sibTransId="{90D39B68-2CD2-4A6E-96E9-17587519270A}"/>
    <dgm:cxn modelId="{4C933047-989D-4A2C-8749-E270320500B4}" type="presOf" srcId="{A5BACFD5-C311-40B1-AF8F-96FDF48A079F}" destId="{52C815C2-6D14-494A-B82B-E1498D7DD6D8}" srcOrd="0" destOrd="0" presId="urn:microsoft.com/office/officeart/2009/3/layout/CircleRelationship"/>
    <dgm:cxn modelId="{14182859-D55D-4C85-80F7-F5649895CD03}" type="presOf" srcId="{89390090-3359-4356-B454-D1B4D2BFF120}" destId="{62582825-1F97-416F-8FB5-550685A3AF13}" srcOrd="0" destOrd="0" presId="urn:microsoft.com/office/officeart/2009/3/layout/CircleRelationship"/>
    <dgm:cxn modelId="{087FEB2C-75A6-40F2-BE0B-3E79DF4A1B0C}" type="presParOf" srcId="{3ECD3516-FF18-4EA4-AF0A-E6870935ED58}" destId="{616E4DA5-E3E5-4CBF-A838-F8FF1A97E848}" srcOrd="0" destOrd="0" presId="urn:microsoft.com/office/officeart/2009/3/layout/CircleRelationship"/>
    <dgm:cxn modelId="{7A516C38-6733-4FC6-A564-2744145D26FA}" type="presParOf" srcId="{3ECD3516-FF18-4EA4-AF0A-E6870935ED58}" destId="{A23758F9-B448-4360-99C8-725EBFC71D09}" srcOrd="1" destOrd="0" presId="urn:microsoft.com/office/officeart/2009/3/layout/CircleRelationship"/>
    <dgm:cxn modelId="{DB05A219-DCE0-4584-847D-00DD3684E153}" type="presParOf" srcId="{3ECD3516-FF18-4EA4-AF0A-E6870935ED58}" destId="{6D81C54F-9AA3-4F65-B3F0-526F1546BEEE}" srcOrd="2" destOrd="0" presId="urn:microsoft.com/office/officeart/2009/3/layout/CircleRelationship"/>
    <dgm:cxn modelId="{16A83820-67AE-4DDD-B9F0-B3DDAF30F7FE}" type="presParOf" srcId="{3ECD3516-FF18-4EA4-AF0A-E6870935ED58}" destId="{372ABCF1-8E41-4592-95B3-AA314195B0AD}" srcOrd="3" destOrd="0" presId="urn:microsoft.com/office/officeart/2009/3/layout/CircleRelationship"/>
    <dgm:cxn modelId="{69A42DA9-9011-4232-AD76-CBD6CFDD88D9}" type="presParOf" srcId="{3ECD3516-FF18-4EA4-AF0A-E6870935ED58}" destId="{2D17E017-D29F-4DB7-B2D6-4A23FE6D5AD7}" srcOrd="4" destOrd="0" presId="urn:microsoft.com/office/officeart/2009/3/layout/CircleRelationship"/>
    <dgm:cxn modelId="{3382E510-79F7-49CC-AEE5-A7DCC035AD1D}" type="presParOf" srcId="{3ECD3516-FF18-4EA4-AF0A-E6870935ED58}" destId="{B4B814D3-67AB-40AC-BAF4-0714C64133ED}" srcOrd="5" destOrd="0" presId="urn:microsoft.com/office/officeart/2009/3/layout/CircleRelationship"/>
    <dgm:cxn modelId="{4FFFF1E6-9BC2-43CB-987C-CB008FBDA2C4}" type="presParOf" srcId="{3ECD3516-FF18-4EA4-AF0A-E6870935ED58}" destId="{62582825-1F97-416F-8FB5-550685A3AF13}" srcOrd="6" destOrd="0" presId="urn:microsoft.com/office/officeart/2009/3/layout/CircleRelationship"/>
    <dgm:cxn modelId="{DB090ACC-D8BF-49A5-99FC-7AE15C9FED8F}" type="presParOf" srcId="{3ECD3516-FF18-4EA4-AF0A-E6870935ED58}" destId="{4DDFED3A-7377-4382-B494-1719559DCD0E}" srcOrd="7" destOrd="0" presId="urn:microsoft.com/office/officeart/2009/3/layout/CircleRelationship"/>
    <dgm:cxn modelId="{7D13C4B2-6605-460F-BAFD-6257F3AEF782}" type="presParOf" srcId="{4DDFED3A-7377-4382-B494-1719559DCD0E}" destId="{60CC67BE-A3CF-45BB-941E-39D5DEBB0891}" srcOrd="0" destOrd="0" presId="urn:microsoft.com/office/officeart/2009/3/layout/CircleRelationship"/>
    <dgm:cxn modelId="{FF3A861C-255B-4F53-9CAC-760A17685253}" type="presParOf" srcId="{3ECD3516-FF18-4EA4-AF0A-E6870935ED58}" destId="{CA49D644-F635-4540-A412-07F3C61978FF}" srcOrd="8" destOrd="0" presId="urn:microsoft.com/office/officeart/2009/3/layout/CircleRelationship"/>
    <dgm:cxn modelId="{5100DB32-7BF8-43B4-8709-7ADDC456DCD8}" type="presParOf" srcId="{CA49D644-F635-4540-A412-07F3C61978FF}" destId="{ABA2104F-CA3C-4C01-9A81-7AB99452425C}" srcOrd="0" destOrd="0" presId="urn:microsoft.com/office/officeart/2009/3/layout/CircleRelationship"/>
    <dgm:cxn modelId="{9F4C230E-8973-4286-8761-B545F3822FA5}" type="presParOf" srcId="{3ECD3516-FF18-4EA4-AF0A-E6870935ED58}" destId="{52C815C2-6D14-494A-B82B-E1498D7DD6D8}" srcOrd="9" destOrd="0" presId="urn:microsoft.com/office/officeart/2009/3/layout/CircleRelationship"/>
    <dgm:cxn modelId="{E9C063C7-386A-4781-A0D2-DF0480ED3864}" type="presParOf" srcId="{3ECD3516-FF18-4EA4-AF0A-E6870935ED58}" destId="{30D80785-16EE-4644-90BD-86F1305BC5E2}" srcOrd="10" destOrd="0" presId="urn:microsoft.com/office/officeart/2009/3/layout/CircleRelationship"/>
    <dgm:cxn modelId="{C312CDE2-16D7-4817-BEBA-40E60824AFA7}" type="presParOf" srcId="{30D80785-16EE-4644-90BD-86F1305BC5E2}" destId="{546A9198-2F45-4EF6-9E6F-14D00CFE6A60}" srcOrd="0" destOrd="0" presId="urn:microsoft.com/office/officeart/2009/3/layout/CircleRelationship"/>
    <dgm:cxn modelId="{9B886B05-701D-4D08-9B17-A2E02638AA50}" type="presParOf" srcId="{3ECD3516-FF18-4EA4-AF0A-E6870935ED58}" destId="{9F488A72-D3CE-4C1E-BDA5-F8B3E9E77AFF}" srcOrd="11" destOrd="0" presId="urn:microsoft.com/office/officeart/2009/3/layout/CircleRelationship"/>
    <dgm:cxn modelId="{70F6D1DD-D99B-43E4-B77C-52455B995829}" type="presParOf" srcId="{9F488A72-D3CE-4C1E-BDA5-F8B3E9E77AFF}" destId="{CE544613-968A-4289-87E6-9DCB8678A989}" srcOrd="0" destOrd="0" presId="urn:microsoft.com/office/officeart/2009/3/layout/CircleRelationship"/>
    <dgm:cxn modelId="{D93ABCF3-5A4C-4FA2-872F-84CA775AC7B2}" type="presParOf" srcId="{3ECD3516-FF18-4EA4-AF0A-E6870935ED58}" destId="{939D1F5C-AAFC-4EA2-83E2-100CA7AD0FC2}" srcOrd="12" destOrd="0" presId="urn:microsoft.com/office/officeart/2009/3/layout/CircleRelationship"/>
    <dgm:cxn modelId="{D4286F1B-0461-4358-9E40-10CDF559D359}" type="presParOf" srcId="{939D1F5C-AAFC-4EA2-83E2-100CA7AD0FC2}" destId="{0C4E3D18-8FF4-4374-9D80-2919CD8BA2B6}" srcOrd="0" destOrd="0" presId="urn:microsoft.com/office/officeart/2009/3/layout/CircleRelationship"/>
    <dgm:cxn modelId="{8744D0BF-068C-440D-81C8-770996EAC143}" type="presParOf" srcId="{3ECD3516-FF18-4EA4-AF0A-E6870935ED58}" destId="{F651AE92-A815-4577-8E0B-7B2674F5C8BC}" srcOrd="13" destOrd="0" presId="urn:microsoft.com/office/officeart/2009/3/layout/CircleRelationship"/>
    <dgm:cxn modelId="{84A6D3E8-6A55-45D9-8214-D16B417FE462}" type="presParOf" srcId="{3ECD3516-FF18-4EA4-AF0A-E6870935ED58}" destId="{29279AC9-A07E-4B9A-81EA-B49435D76700}" srcOrd="14" destOrd="0" presId="urn:microsoft.com/office/officeart/2009/3/layout/CircleRelationship"/>
    <dgm:cxn modelId="{3F4A8A79-DC34-4DD7-AFDB-8E9F5F425260}" type="presParOf" srcId="{29279AC9-A07E-4B9A-81EA-B49435D76700}" destId="{77B80BCB-520D-496D-8885-5B4793B8009F}" srcOrd="0" destOrd="0" presId="urn:microsoft.com/office/officeart/2009/3/layout/CircleRelationship"/>
    <dgm:cxn modelId="{02A9CE60-A6FB-44E2-9070-A4699206CC74}" type="presParOf" srcId="{3ECD3516-FF18-4EA4-AF0A-E6870935ED58}" destId="{8C10D5C4-517E-49FE-A767-FF5B9C6B2C16}" srcOrd="15" destOrd="0" presId="urn:microsoft.com/office/officeart/2009/3/layout/CircleRelationship"/>
    <dgm:cxn modelId="{28254386-FAE2-4F1D-9A03-D2B823036FAD}" type="presParOf" srcId="{3ECD3516-FF18-4EA4-AF0A-E6870935ED58}" destId="{E83108E9-3FD2-43BA-AB53-7F295FA16E0B}" srcOrd="16" destOrd="0" presId="urn:microsoft.com/office/officeart/2009/3/layout/CircleRelationship"/>
    <dgm:cxn modelId="{98FC490D-C26C-444B-B2C1-C223EE83C97B}" type="presParOf" srcId="{E83108E9-3FD2-43BA-AB53-7F295FA16E0B}" destId="{9EDE0B75-25FF-4502-A9B0-4A6C63CB5EB4}" srcOrd="0" destOrd="0" presId="urn:microsoft.com/office/officeart/2009/3/layout/CircleRelationship"/>
    <dgm:cxn modelId="{A897745E-5E4C-4BEE-B298-6292CB47C3C3}" type="presParOf" srcId="{3ECD3516-FF18-4EA4-AF0A-E6870935ED58}" destId="{1D20C017-1319-4373-B28D-7BA7F471547F}" srcOrd="17" destOrd="0" presId="urn:microsoft.com/office/officeart/2009/3/layout/CircleRelationship"/>
    <dgm:cxn modelId="{05C4C2DC-C034-4049-B8BB-6CEFBBC9B67B}" type="presParOf" srcId="{3ECD3516-FF18-4EA4-AF0A-E6870935ED58}" destId="{A34EEA55-9B51-4821-8D59-EE7E08BA7557}" srcOrd="18" destOrd="0" presId="urn:microsoft.com/office/officeart/2009/3/layout/CircleRelationship"/>
    <dgm:cxn modelId="{4F531CB7-D815-41BF-8DBB-B917D4DDE54B}" type="presParOf" srcId="{A34EEA55-9B51-4821-8D59-EE7E08BA7557}" destId="{7FE48639-0A06-405B-8F01-C4C3AC10F696}" srcOrd="0" destOrd="0" presId="urn:microsoft.com/office/officeart/2009/3/layout/CircleRelationship"/>
    <dgm:cxn modelId="{C9961496-B2E0-4974-BF3F-8A752FBB6703}" type="presParOf" srcId="{3ECD3516-FF18-4EA4-AF0A-E6870935ED58}" destId="{F7910549-AA12-4529-AB3E-CBD8107D8454}" srcOrd="19" destOrd="0" presId="urn:microsoft.com/office/officeart/2009/3/layout/CircleRelationship"/>
    <dgm:cxn modelId="{FF9F84E4-1DE9-4A75-AF2B-E785DDE46D3C}" type="presParOf" srcId="{F7910549-AA12-4529-AB3E-CBD8107D8454}" destId="{1B24FA3C-3AEE-4289-8F18-50CBCEE76FA8}"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60B9F-F02C-4E16-8A9C-B82F852A8E47}" type="doc">
      <dgm:prSet loTypeId="urn:microsoft.com/office/officeart/2009/3/layout/DescendingProcess" loCatId="process" qsTypeId="urn:microsoft.com/office/officeart/2005/8/quickstyle/simple1" qsCatId="simple" csTypeId="urn:microsoft.com/office/officeart/2005/8/colors/colorful4" csCatId="colorful" phldr="1"/>
      <dgm:spPr/>
      <dgm:t>
        <a:bodyPr/>
        <a:lstStyle/>
        <a:p>
          <a:endParaRPr lang="en-US"/>
        </a:p>
      </dgm:t>
    </dgm:pt>
    <dgm:pt modelId="{4BFAC0D6-42D8-4C5A-9C7F-06DD192BFED3}">
      <dgm:prSet phldrT="[Text]"/>
      <dgm:spPr/>
      <dgm:t>
        <a:bodyPr/>
        <a:lstStyle/>
        <a:p>
          <a:r>
            <a:rPr lang="en-US" dirty="0" smtClean="0"/>
            <a:t>Demand Response</a:t>
          </a:r>
          <a:endParaRPr lang="en-US" dirty="0"/>
        </a:p>
      </dgm:t>
    </dgm:pt>
    <dgm:pt modelId="{48830567-C3DE-4A37-B39B-0D1097706658}" type="parTrans" cxnId="{E89C00FE-130A-49C0-ADD0-0346F658F54D}">
      <dgm:prSet/>
      <dgm:spPr/>
      <dgm:t>
        <a:bodyPr/>
        <a:lstStyle/>
        <a:p>
          <a:endParaRPr lang="en-US"/>
        </a:p>
      </dgm:t>
    </dgm:pt>
    <dgm:pt modelId="{9C02F36C-8250-46A4-A454-A0274D297F1E}" type="sibTrans" cxnId="{E89C00FE-130A-49C0-ADD0-0346F658F54D}">
      <dgm:prSet/>
      <dgm:spPr/>
      <dgm:t>
        <a:bodyPr/>
        <a:lstStyle/>
        <a:p>
          <a:endParaRPr lang="en-US"/>
        </a:p>
      </dgm:t>
    </dgm:pt>
    <dgm:pt modelId="{54D1567A-7F36-4489-B883-1EA5894916DA}">
      <dgm:prSet phldrT="[Text]"/>
      <dgm:spPr/>
      <dgm:t>
        <a:bodyPr/>
        <a:lstStyle/>
        <a:p>
          <a:r>
            <a:rPr lang="en-US" dirty="0" smtClean="0"/>
            <a:t>Incentives and Rebates</a:t>
          </a:r>
          <a:endParaRPr lang="en-US" dirty="0"/>
        </a:p>
      </dgm:t>
    </dgm:pt>
    <dgm:pt modelId="{2A2D1C2E-F282-420B-9A65-A8893C85C85B}" type="parTrans" cxnId="{00188343-3799-44BA-84F7-F91F505E6C06}">
      <dgm:prSet/>
      <dgm:spPr/>
      <dgm:t>
        <a:bodyPr/>
        <a:lstStyle/>
        <a:p>
          <a:endParaRPr lang="en-US"/>
        </a:p>
      </dgm:t>
    </dgm:pt>
    <dgm:pt modelId="{0A6CD90D-CE7B-4720-AB7E-D1C1A69F7B19}" type="sibTrans" cxnId="{00188343-3799-44BA-84F7-F91F505E6C06}">
      <dgm:prSet/>
      <dgm:spPr/>
      <dgm:t>
        <a:bodyPr/>
        <a:lstStyle/>
        <a:p>
          <a:endParaRPr lang="en-US"/>
        </a:p>
      </dgm:t>
    </dgm:pt>
    <dgm:pt modelId="{85EAB45D-02DE-4A7A-899A-5E433478E9A7}">
      <dgm:prSet phldrT="[Text]"/>
      <dgm:spPr/>
      <dgm:t>
        <a:bodyPr/>
        <a:lstStyle/>
        <a:p>
          <a:r>
            <a:rPr lang="en-US" dirty="0" smtClean="0"/>
            <a:t>Codes and Standards</a:t>
          </a:r>
          <a:endParaRPr lang="en-US" dirty="0"/>
        </a:p>
      </dgm:t>
    </dgm:pt>
    <dgm:pt modelId="{A81547CA-6809-4C62-A3C1-4DF56CCED4DC}" type="parTrans" cxnId="{7D56676A-6C04-44E1-8626-8B8B66F083F8}">
      <dgm:prSet/>
      <dgm:spPr/>
      <dgm:t>
        <a:bodyPr/>
        <a:lstStyle/>
        <a:p>
          <a:endParaRPr lang="en-US"/>
        </a:p>
      </dgm:t>
    </dgm:pt>
    <dgm:pt modelId="{A90C0741-69DD-47BF-A557-E5E529924A5C}" type="sibTrans" cxnId="{7D56676A-6C04-44E1-8626-8B8B66F083F8}">
      <dgm:prSet/>
      <dgm:spPr/>
      <dgm:t>
        <a:bodyPr/>
        <a:lstStyle/>
        <a:p>
          <a:endParaRPr lang="en-US"/>
        </a:p>
      </dgm:t>
    </dgm:pt>
    <dgm:pt modelId="{0C373DDB-4086-49B0-AAF2-E93A880B71AE}">
      <dgm:prSet phldrT="[Text]"/>
      <dgm:spPr/>
      <dgm:t>
        <a:bodyPr/>
        <a:lstStyle/>
        <a:p>
          <a:r>
            <a:rPr lang="en-US" dirty="0" smtClean="0"/>
            <a:t>Energy Management</a:t>
          </a:r>
          <a:endParaRPr lang="en-US" dirty="0"/>
        </a:p>
      </dgm:t>
    </dgm:pt>
    <dgm:pt modelId="{05971AFD-C680-4EE8-B358-94688CF28C3F}" type="parTrans" cxnId="{E2883F76-7102-4CA6-8BD7-32D12A41B1E0}">
      <dgm:prSet/>
      <dgm:spPr/>
      <dgm:t>
        <a:bodyPr/>
        <a:lstStyle/>
        <a:p>
          <a:endParaRPr lang="en-US"/>
        </a:p>
      </dgm:t>
    </dgm:pt>
    <dgm:pt modelId="{EBA7D010-84F7-4401-8709-FD71B17B3027}" type="sibTrans" cxnId="{E2883F76-7102-4CA6-8BD7-32D12A41B1E0}">
      <dgm:prSet/>
      <dgm:spPr/>
      <dgm:t>
        <a:bodyPr/>
        <a:lstStyle/>
        <a:p>
          <a:endParaRPr lang="en-US"/>
        </a:p>
      </dgm:t>
    </dgm:pt>
    <dgm:pt modelId="{71AF2FC2-92D9-43E1-8D46-4531908CC30C}">
      <dgm:prSet phldrT="[Text]"/>
      <dgm:spPr/>
      <dgm:t>
        <a:bodyPr/>
        <a:lstStyle/>
        <a:p>
          <a:r>
            <a:rPr lang="en-US" b="1" dirty="0" smtClean="0"/>
            <a:t>Reduced Demand</a:t>
          </a:r>
          <a:endParaRPr lang="en-US" b="1" dirty="0"/>
        </a:p>
      </dgm:t>
    </dgm:pt>
    <dgm:pt modelId="{2CA52137-8DEF-4BD1-8621-AC8B0ACF4CA5}" type="parTrans" cxnId="{300A4725-BD8A-4078-ACF3-F7FC6A709FBA}">
      <dgm:prSet/>
      <dgm:spPr/>
      <dgm:t>
        <a:bodyPr/>
        <a:lstStyle/>
        <a:p>
          <a:endParaRPr lang="en-US"/>
        </a:p>
      </dgm:t>
    </dgm:pt>
    <dgm:pt modelId="{12515B56-D448-4D56-BBEA-75FC5DD0A815}" type="sibTrans" cxnId="{300A4725-BD8A-4078-ACF3-F7FC6A709FBA}">
      <dgm:prSet/>
      <dgm:spPr/>
      <dgm:t>
        <a:bodyPr/>
        <a:lstStyle/>
        <a:p>
          <a:endParaRPr lang="en-US"/>
        </a:p>
      </dgm:t>
    </dgm:pt>
    <dgm:pt modelId="{6339F03B-99C5-4B10-A850-8BD555B47A33}">
      <dgm:prSet phldrT="[Text]"/>
      <dgm:spPr/>
      <dgm:t>
        <a:bodyPr/>
        <a:lstStyle/>
        <a:p>
          <a:r>
            <a:rPr lang="en-US" dirty="0" smtClean="0"/>
            <a:t>Energy Storage</a:t>
          </a:r>
          <a:endParaRPr lang="en-US" dirty="0"/>
        </a:p>
      </dgm:t>
    </dgm:pt>
    <dgm:pt modelId="{4B18105D-CEA2-4D59-97C4-2394EC198906}" type="parTrans" cxnId="{F911B831-CDE3-484C-BF96-57A8B3E0B142}">
      <dgm:prSet/>
      <dgm:spPr/>
      <dgm:t>
        <a:bodyPr/>
        <a:lstStyle/>
        <a:p>
          <a:endParaRPr lang="en-US"/>
        </a:p>
      </dgm:t>
    </dgm:pt>
    <dgm:pt modelId="{56375FAF-8F6D-4EAE-A3A4-07EDFBA6D18E}" type="sibTrans" cxnId="{F911B831-CDE3-484C-BF96-57A8B3E0B142}">
      <dgm:prSet/>
      <dgm:spPr/>
      <dgm:t>
        <a:bodyPr/>
        <a:lstStyle/>
        <a:p>
          <a:endParaRPr lang="en-US"/>
        </a:p>
      </dgm:t>
    </dgm:pt>
    <dgm:pt modelId="{34C50C4C-110D-4585-A721-5C9E4E0AAEE2}">
      <dgm:prSet phldrT="[Text]"/>
      <dgm:spPr/>
      <dgm:t>
        <a:bodyPr/>
        <a:lstStyle/>
        <a:p>
          <a:r>
            <a:rPr lang="en-US" dirty="0" smtClean="0"/>
            <a:t>Educational programs</a:t>
          </a:r>
          <a:endParaRPr lang="en-US" dirty="0"/>
        </a:p>
      </dgm:t>
    </dgm:pt>
    <dgm:pt modelId="{914EEA93-26B9-4044-AEED-EB636A62CEBF}" type="parTrans" cxnId="{3E56C411-7CD7-4F09-83E2-915766D0F14D}">
      <dgm:prSet/>
      <dgm:spPr/>
    </dgm:pt>
    <dgm:pt modelId="{95760D60-33C7-475A-9BB5-2BE6A512F5BB}" type="sibTrans" cxnId="{3E56C411-7CD7-4F09-83E2-915766D0F14D}">
      <dgm:prSet/>
      <dgm:spPr/>
    </dgm:pt>
    <dgm:pt modelId="{7DA0B2CE-2B12-44A7-949E-22E10B3B7C7D}" type="pres">
      <dgm:prSet presAssocID="{28B60B9F-F02C-4E16-8A9C-B82F852A8E47}" presName="Name0" presStyleCnt="0">
        <dgm:presLayoutVars>
          <dgm:chMax val="7"/>
          <dgm:chPref val="5"/>
        </dgm:presLayoutVars>
      </dgm:prSet>
      <dgm:spPr/>
      <dgm:t>
        <a:bodyPr/>
        <a:lstStyle/>
        <a:p>
          <a:endParaRPr lang="en-US"/>
        </a:p>
      </dgm:t>
    </dgm:pt>
    <dgm:pt modelId="{83435CC7-5430-49B4-9FF4-5D6282302ADB}" type="pres">
      <dgm:prSet presAssocID="{28B60B9F-F02C-4E16-8A9C-B82F852A8E47}" presName="arrowNode" presStyleLbl="node1" presStyleIdx="0" presStyleCnt="1"/>
      <dgm:spPr/>
    </dgm:pt>
    <dgm:pt modelId="{0D024903-E710-441A-99B1-8073C4EF6550}" type="pres">
      <dgm:prSet presAssocID="{4BFAC0D6-42D8-4C5A-9C7F-06DD192BFED3}" presName="txNode1" presStyleLbl="revTx" presStyleIdx="0" presStyleCnt="7">
        <dgm:presLayoutVars>
          <dgm:bulletEnabled val="1"/>
        </dgm:presLayoutVars>
      </dgm:prSet>
      <dgm:spPr/>
      <dgm:t>
        <a:bodyPr/>
        <a:lstStyle/>
        <a:p>
          <a:endParaRPr lang="en-US"/>
        </a:p>
      </dgm:t>
    </dgm:pt>
    <dgm:pt modelId="{2C46EBE0-9581-4119-BAFC-9BDA82E42554}" type="pres">
      <dgm:prSet presAssocID="{6339F03B-99C5-4B10-A850-8BD555B47A33}" presName="txNode2" presStyleLbl="revTx" presStyleIdx="1" presStyleCnt="7">
        <dgm:presLayoutVars>
          <dgm:bulletEnabled val="1"/>
        </dgm:presLayoutVars>
      </dgm:prSet>
      <dgm:spPr/>
      <dgm:t>
        <a:bodyPr/>
        <a:lstStyle/>
        <a:p>
          <a:endParaRPr lang="en-US"/>
        </a:p>
      </dgm:t>
    </dgm:pt>
    <dgm:pt modelId="{57C2F8E8-6553-4182-AE0F-70F1E173448A}" type="pres">
      <dgm:prSet presAssocID="{56375FAF-8F6D-4EAE-A3A4-07EDFBA6D18E}" presName="dotNode2" presStyleCnt="0"/>
      <dgm:spPr/>
    </dgm:pt>
    <dgm:pt modelId="{60B2DB7E-C4F3-4B55-90EF-5314452D8B05}" type="pres">
      <dgm:prSet presAssocID="{56375FAF-8F6D-4EAE-A3A4-07EDFBA6D18E}" presName="dotRepeatNode" presStyleLbl="fgShp" presStyleIdx="0" presStyleCnt="5"/>
      <dgm:spPr/>
      <dgm:t>
        <a:bodyPr/>
        <a:lstStyle/>
        <a:p>
          <a:endParaRPr lang="en-US"/>
        </a:p>
      </dgm:t>
    </dgm:pt>
    <dgm:pt modelId="{B10BAF97-CDC2-419E-A734-BF565D9120DC}" type="pres">
      <dgm:prSet presAssocID="{54D1567A-7F36-4489-B883-1EA5894916DA}" presName="txNode3" presStyleLbl="revTx" presStyleIdx="2" presStyleCnt="7">
        <dgm:presLayoutVars>
          <dgm:bulletEnabled val="1"/>
        </dgm:presLayoutVars>
      </dgm:prSet>
      <dgm:spPr/>
      <dgm:t>
        <a:bodyPr/>
        <a:lstStyle/>
        <a:p>
          <a:endParaRPr lang="en-US"/>
        </a:p>
      </dgm:t>
    </dgm:pt>
    <dgm:pt modelId="{FA084B99-33B4-4030-8116-C2D81D81AB12}" type="pres">
      <dgm:prSet presAssocID="{0A6CD90D-CE7B-4720-AB7E-D1C1A69F7B19}" presName="dotNode3" presStyleCnt="0"/>
      <dgm:spPr/>
    </dgm:pt>
    <dgm:pt modelId="{DED14F2E-F91A-4129-BA85-BACAEB9D2CF1}" type="pres">
      <dgm:prSet presAssocID="{0A6CD90D-CE7B-4720-AB7E-D1C1A69F7B19}" presName="dotRepeatNode" presStyleLbl="fgShp" presStyleIdx="1" presStyleCnt="5"/>
      <dgm:spPr/>
      <dgm:t>
        <a:bodyPr/>
        <a:lstStyle/>
        <a:p>
          <a:endParaRPr lang="en-US"/>
        </a:p>
      </dgm:t>
    </dgm:pt>
    <dgm:pt modelId="{293781E8-DDA8-4C73-AA82-497E409951F3}" type="pres">
      <dgm:prSet presAssocID="{85EAB45D-02DE-4A7A-899A-5E433478E9A7}" presName="txNode4" presStyleLbl="revTx" presStyleIdx="3" presStyleCnt="7">
        <dgm:presLayoutVars>
          <dgm:bulletEnabled val="1"/>
        </dgm:presLayoutVars>
      </dgm:prSet>
      <dgm:spPr/>
      <dgm:t>
        <a:bodyPr/>
        <a:lstStyle/>
        <a:p>
          <a:endParaRPr lang="en-US"/>
        </a:p>
      </dgm:t>
    </dgm:pt>
    <dgm:pt modelId="{D73267AC-3DEC-4591-B451-2B1B71300D3F}" type="pres">
      <dgm:prSet presAssocID="{A90C0741-69DD-47BF-A557-E5E529924A5C}" presName="dotNode4" presStyleCnt="0"/>
      <dgm:spPr/>
    </dgm:pt>
    <dgm:pt modelId="{430D20D2-6AA2-48C6-8738-8E1CA990DDB7}" type="pres">
      <dgm:prSet presAssocID="{A90C0741-69DD-47BF-A557-E5E529924A5C}" presName="dotRepeatNode" presStyleLbl="fgShp" presStyleIdx="2" presStyleCnt="5"/>
      <dgm:spPr/>
      <dgm:t>
        <a:bodyPr/>
        <a:lstStyle/>
        <a:p>
          <a:endParaRPr lang="en-US"/>
        </a:p>
      </dgm:t>
    </dgm:pt>
    <dgm:pt modelId="{0E6DC608-8D44-454D-B085-4F5E113059B8}" type="pres">
      <dgm:prSet presAssocID="{0C373DDB-4086-49B0-AAF2-E93A880B71AE}" presName="txNode5" presStyleLbl="revTx" presStyleIdx="4" presStyleCnt="7">
        <dgm:presLayoutVars>
          <dgm:bulletEnabled val="1"/>
        </dgm:presLayoutVars>
      </dgm:prSet>
      <dgm:spPr/>
      <dgm:t>
        <a:bodyPr/>
        <a:lstStyle/>
        <a:p>
          <a:endParaRPr lang="en-US"/>
        </a:p>
      </dgm:t>
    </dgm:pt>
    <dgm:pt modelId="{F5EFBE5B-44E3-4C88-9C00-0479AD381EC5}" type="pres">
      <dgm:prSet presAssocID="{EBA7D010-84F7-4401-8709-FD71B17B3027}" presName="dotNode5" presStyleCnt="0"/>
      <dgm:spPr/>
    </dgm:pt>
    <dgm:pt modelId="{7E178FEB-32B9-4CE0-82ED-6B093AC45936}" type="pres">
      <dgm:prSet presAssocID="{EBA7D010-84F7-4401-8709-FD71B17B3027}" presName="dotRepeatNode" presStyleLbl="fgShp" presStyleIdx="3" presStyleCnt="5"/>
      <dgm:spPr/>
      <dgm:t>
        <a:bodyPr/>
        <a:lstStyle/>
        <a:p>
          <a:endParaRPr lang="en-US"/>
        </a:p>
      </dgm:t>
    </dgm:pt>
    <dgm:pt modelId="{08D50A3A-ED7C-4040-834E-5030BB50B614}" type="pres">
      <dgm:prSet presAssocID="{34C50C4C-110D-4585-A721-5C9E4E0AAEE2}" presName="txNode6" presStyleLbl="revTx" presStyleIdx="5" presStyleCnt="7">
        <dgm:presLayoutVars>
          <dgm:bulletEnabled val="1"/>
        </dgm:presLayoutVars>
      </dgm:prSet>
      <dgm:spPr/>
      <dgm:t>
        <a:bodyPr/>
        <a:lstStyle/>
        <a:p>
          <a:endParaRPr lang="en-US"/>
        </a:p>
      </dgm:t>
    </dgm:pt>
    <dgm:pt modelId="{570FB79C-9817-4A16-BD7F-736EEEA6998C}" type="pres">
      <dgm:prSet presAssocID="{95760D60-33C7-475A-9BB5-2BE6A512F5BB}" presName="dotNode6" presStyleCnt="0"/>
      <dgm:spPr/>
    </dgm:pt>
    <dgm:pt modelId="{26D7931A-0DDA-4A44-A5DE-A7250D0F9F3E}" type="pres">
      <dgm:prSet presAssocID="{95760D60-33C7-475A-9BB5-2BE6A512F5BB}" presName="dotRepeatNode" presStyleLbl="fgShp" presStyleIdx="4" presStyleCnt="5"/>
      <dgm:spPr/>
    </dgm:pt>
    <dgm:pt modelId="{FFC7B9A8-6476-429E-B32D-48A1AAFEDEAC}" type="pres">
      <dgm:prSet presAssocID="{71AF2FC2-92D9-43E1-8D46-4531908CC30C}" presName="txNode7" presStyleLbl="revTx" presStyleIdx="6" presStyleCnt="7">
        <dgm:presLayoutVars>
          <dgm:bulletEnabled val="1"/>
        </dgm:presLayoutVars>
      </dgm:prSet>
      <dgm:spPr/>
      <dgm:t>
        <a:bodyPr/>
        <a:lstStyle/>
        <a:p>
          <a:endParaRPr lang="en-US"/>
        </a:p>
      </dgm:t>
    </dgm:pt>
  </dgm:ptLst>
  <dgm:cxnLst>
    <dgm:cxn modelId="{00188343-3799-44BA-84F7-F91F505E6C06}" srcId="{28B60B9F-F02C-4E16-8A9C-B82F852A8E47}" destId="{54D1567A-7F36-4489-B883-1EA5894916DA}" srcOrd="2" destOrd="0" parTransId="{2A2D1C2E-F282-420B-9A65-A8893C85C85B}" sibTransId="{0A6CD90D-CE7B-4720-AB7E-D1C1A69F7B19}"/>
    <dgm:cxn modelId="{8F19593A-F4D8-404C-B2E6-AAB9B9E8DC95}" type="presOf" srcId="{6339F03B-99C5-4B10-A850-8BD555B47A33}" destId="{2C46EBE0-9581-4119-BAFC-9BDA82E42554}" srcOrd="0" destOrd="0" presId="urn:microsoft.com/office/officeart/2009/3/layout/DescendingProcess"/>
    <dgm:cxn modelId="{E2883F76-7102-4CA6-8BD7-32D12A41B1E0}" srcId="{28B60B9F-F02C-4E16-8A9C-B82F852A8E47}" destId="{0C373DDB-4086-49B0-AAF2-E93A880B71AE}" srcOrd="4" destOrd="0" parTransId="{05971AFD-C680-4EE8-B358-94688CF28C3F}" sibTransId="{EBA7D010-84F7-4401-8709-FD71B17B3027}"/>
    <dgm:cxn modelId="{A7A6890D-9FAC-47F7-A036-9C2146393999}" type="presOf" srcId="{56375FAF-8F6D-4EAE-A3A4-07EDFBA6D18E}" destId="{60B2DB7E-C4F3-4B55-90EF-5314452D8B05}" srcOrd="0" destOrd="0" presId="urn:microsoft.com/office/officeart/2009/3/layout/DescendingProcess"/>
    <dgm:cxn modelId="{59526681-2CFE-4EDF-86CC-3162C37B0D3A}" type="presOf" srcId="{A90C0741-69DD-47BF-A557-E5E529924A5C}" destId="{430D20D2-6AA2-48C6-8738-8E1CA990DDB7}" srcOrd="0" destOrd="0" presId="urn:microsoft.com/office/officeart/2009/3/layout/DescendingProcess"/>
    <dgm:cxn modelId="{5F7511B1-E102-4765-8719-1BD3B1049BA3}" type="presOf" srcId="{0A6CD90D-CE7B-4720-AB7E-D1C1A69F7B19}" destId="{DED14F2E-F91A-4129-BA85-BACAEB9D2CF1}" srcOrd="0" destOrd="0" presId="urn:microsoft.com/office/officeart/2009/3/layout/DescendingProcess"/>
    <dgm:cxn modelId="{861C0E32-E392-46D0-9FED-A2026FE2C4D9}" type="presOf" srcId="{71AF2FC2-92D9-43E1-8D46-4531908CC30C}" destId="{FFC7B9A8-6476-429E-B32D-48A1AAFEDEAC}" srcOrd="0" destOrd="0" presId="urn:microsoft.com/office/officeart/2009/3/layout/DescendingProcess"/>
    <dgm:cxn modelId="{5942BAD5-BC33-4A2E-B8FB-9BEC65AA690D}" type="presOf" srcId="{34C50C4C-110D-4585-A721-5C9E4E0AAEE2}" destId="{08D50A3A-ED7C-4040-834E-5030BB50B614}" srcOrd="0" destOrd="0" presId="urn:microsoft.com/office/officeart/2009/3/layout/DescendingProcess"/>
    <dgm:cxn modelId="{9B470D5C-1C54-4F39-AEB6-52A19355550F}" type="presOf" srcId="{EBA7D010-84F7-4401-8709-FD71B17B3027}" destId="{7E178FEB-32B9-4CE0-82ED-6B093AC45936}" srcOrd="0" destOrd="0" presId="urn:microsoft.com/office/officeart/2009/3/layout/DescendingProcess"/>
    <dgm:cxn modelId="{30BA72BF-C4D5-4D07-888C-9E47EFA6D81F}" type="presOf" srcId="{28B60B9F-F02C-4E16-8A9C-B82F852A8E47}" destId="{7DA0B2CE-2B12-44A7-949E-22E10B3B7C7D}" srcOrd="0" destOrd="0" presId="urn:microsoft.com/office/officeart/2009/3/layout/DescendingProcess"/>
    <dgm:cxn modelId="{C849B12E-6AFC-44EC-B1B1-7DF7A1573A98}" type="presOf" srcId="{4BFAC0D6-42D8-4C5A-9C7F-06DD192BFED3}" destId="{0D024903-E710-441A-99B1-8073C4EF6550}" srcOrd="0" destOrd="0" presId="urn:microsoft.com/office/officeart/2009/3/layout/DescendingProcess"/>
    <dgm:cxn modelId="{332B0585-669A-471E-9394-12EA097B7D52}" type="presOf" srcId="{54D1567A-7F36-4489-B883-1EA5894916DA}" destId="{B10BAF97-CDC2-419E-A734-BF565D9120DC}" srcOrd="0" destOrd="0" presId="urn:microsoft.com/office/officeart/2009/3/layout/DescendingProcess"/>
    <dgm:cxn modelId="{3E56C411-7CD7-4F09-83E2-915766D0F14D}" srcId="{28B60B9F-F02C-4E16-8A9C-B82F852A8E47}" destId="{34C50C4C-110D-4585-A721-5C9E4E0AAEE2}" srcOrd="5" destOrd="0" parTransId="{914EEA93-26B9-4044-AEED-EB636A62CEBF}" sibTransId="{95760D60-33C7-475A-9BB5-2BE6A512F5BB}"/>
    <dgm:cxn modelId="{F911B831-CDE3-484C-BF96-57A8B3E0B142}" srcId="{28B60B9F-F02C-4E16-8A9C-B82F852A8E47}" destId="{6339F03B-99C5-4B10-A850-8BD555B47A33}" srcOrd="1" destOrd="0" parTransId="{4B18105D-CEA2-4D59-97C4-2394EC198906}" sibTransId="{56375FAF-8F6D-4EAE-A3A4-07EDFBA6D18E}"/>
    <dgm:cxn modelId="{77A57FA5-D5BE-4C58-B316-E063B6B8A053}" type="presOf" srcId="{95760D60-33C7-475A-9BB5-2BE6A512F5BB}" destId="{26D7931A-0DDA-4A44-A5DE-A7250D0F9F3E}" srcOrd="0" destOrd="0" presId="urn:microsoft.com/office/officeart/2009/3/layout/DescendingProcess"/>
    <dgm:cxn modelId="{A5A0F627-61AD-4E09-9999-73F49EB119B8}" type="presOf" srcId="{0C373DDB-4086-49B0-AAF2-E93A880B71AE}" destId="{0E6DC608-8D44-454D-B085-4F5E113059B8}" srcOrd="0" destOrd="0" presId="urn:microsoft.com/office/officeart/2009/3/layout/DescendingProcess"/>
    <dgm:cxn modelId="{300A4725-BD8A-4078-ACF3-F7FC6A709FBA}" srcId="{28B60B9F-F02C-4E16-8A9C-B82F852A8E47}" destId="{71AF2FC2-92D9-43E1-8D46-4531908CC30C}" srcOrd="6" destOrd="0" parTransId="{2CA52137-8DEF-4BD1-8621-AC8B0ACF4CA5}" sibTransId="{12515B56-D448-4D56-BBEA-75FC5DD0A815}"/>
    <dgm:cxn modelId="{9A403F7C-3AC1-4A02-9E72-9D7759B7BBC2}" type="presOf" srcId="{85EAB45D-02DE-4A7A-899A-5E433478E9A7}" destId="{293781E8-DDA8-4C73-AA82-497E409951F3}" srcOrd="0" destOrd="0" presId="urn:microsoft.com/office/officeart/2009/3/layout/DescendingProcess"/>
    <dgm:cxn modelId="{7D56676A-6C04-44E1-8626-8B8B66F083F8}" srcId="{28B60B9F-F02C-4E16-8A9C-B82F852A8E47}" destId="{85EAB45D-02DE-4A7A-899A-5E433478E9A7}" srcOrd="3" destOrd="0" parTransId="{A81547CA-6809-4C62-A3C1-4DF56CCED4DC}" sibTransId="{A90C0741-69DD-47BF-A557-E5E529924A5C}"/>
    <dgm:cxn modelId="{E89C00FE-130A-49C0-ADD0-0346F658F54D}" srcId="{28B60B9F-F02C-4E16-8A9C-B82F852A8E47}" destId="{4BFAC0D6-42D8-4C5A-9C7F-06DD192BFED3}" srcOrd="0" destOrd="0" parTransId="{48830567-C3DE-4A37-B39B-0D1097706658}" sibTransId="{9C02F36C-8250-46A4-A454-A0274D297F1E}"/>
    <dgm:cxn modelId="{BDF4FA2E-74D4-48C6-832F-22A166E9E4DD}" type="presParOf" srcId="{7DA0B2CE-2B12-44A7-949E-22E10B3B7C7D}" destId="{83435CC7-5430-49B4-9FF4-5D6282302ADB}" srcOrd="0" destOrd="0" presId="urn:microsoft.com/office/officeart/2009/3/layout/DescendingProcess"/>
    <dgm:cxn modelId="{C1C97062-E8D1-4F58-BAB6-D8FDC5E97565}" type="presParOf" srcId="{7DA0B2CE-2B12-44A7-949E-22E10B3B7C7D}" destId="{0D024903-E710-441A-99B1-8073C4EF6550}" srcOrd="1" destOrd="0" presId="urn:microsoft.com/office/officeart/2009/3/layout/DescendingProcess"/>
    <dgm:cxn modelId="{5848CDA1-1704-4B4B-8FCC-0EC890408F36}" type="presParOf" srcId="{7DA0B2CE-2B12-44A7-949E-22E10B3B7C7D}" destId="{2C46EBE0-9581-4119-BAFC-9BDA82E42554}" srcOrd="2" destOrd="0" presId="urn:microsoft.com/office/officeart/2009/3/layout/DescendingProcess"/>
    <dgm:cxn modelId="{D28AA6F3-DCC0-4D18-94CF-6C4C053C4CCF}" type="presParOf" srcId="{7DA0B2CE-2B12-44A7-949E-22E10B3B7C7D}" destId="{57C2F8E8-6553-4182-AE0F-70F1E173448A}" srcOrd="3" destOrd="0" presId="urn:microsoft.com/office/officeart/2009/3/layout/DescendingProcess"/>
    <dgm:cxn modelId="{755C945B-7D7E-4590-A426-BE3C3B281878}" type="presParOf" srcId="{57C2F8E8-6553-4182-AE0F-70F1E173448A}" destId="{60B2DB7E-C4F3-4B55-90EF-5314452D8B05}" srcOrd="0" destOrd="0" presId="urn:microsoft.com/office/officeart/2009/3/layout/DescendingProcess"/>
    <dgm:cxn modelId="{A8F6CB29-7A29-4BBF-A480-6611A8802619}" type="presParOf" srcId="{7DA0B2CE-2B12-44A7-949E-22E10B3B7C7D}" destId="{B10BAF97-CDC2-419E-A734-BF565D9120DC}" srcOrd="4" destOrd="0" presId="urn:microsoft.com/office/officeart/2009/3/layout/DescendingProcess"/>
    <dgm:cxn modelId="{1101634E-50D3-4434-BED3-4D6E998D1F19}" type="presParOf" srcId="{7DA0B2CE-2B12-44A7-949E-22E10B3B7C7D}" destId="{FA084B99-33B4-4030-8116-C2D81D81AB12}" srcOrd="5" destOrd="0" presId="urn:microsoft.com/office/officeart/2009/3/layout/DescendingProcess"/>
    <dgm:cxn modelId="{89468EDA-4D49-427F-9251-41710112E0C8}" type="presParOf" srcId="{FA084B99-33B4-4030-8116-C2D81D81AB12}" destId="{DED14F2E-F91A-4129-BA85-BACAEB9D2CF1}" srcOrd="0" destOrd="0" presId="urn:microsoft.com/office/officeart/2009/3/layout/DescendingProcess"/>
    <dgm:cxn modelId="{87428188-A9FD-4FBB-8AAF-10889E11BD6B}" type="presParOf" srcId="{7DA0B2CE-2B12-44A7-949E-22E10B3B7C7D}" destId="{293781E8-DDA8-4C73-AA82-497E409951F3}" srcOrd="6" destOrd="0" presId="urn:microsoft.com/office/officeart/2009/3/layout/DescendingProcess"/>
    <dgm:cxn modelId="{4487DA49-6953-4F78-82F2-864E3DDBEC47}" type="presParOf" srcId="{7DA0B2CE-2B12-44A7-949E-22E10B3B7C7D}" destId="{D73267AC-3DEC-4591-B451-2B1B71300D3F}" srcOrd="7" destOrd="0" presId="urn:microsoft.com/office/officeart/2009/3/layout/DescendingProcess"/>
    <dgm:cxn modelId="{E137E3B1-7702-4618-BDB5-FD57BA7E2FA3}" type="presParOf" srcId="{D73267AC-3DEC-4591-B451-2B1B71300D3F}" destId="{430D20D2-6AA2-48C6-8738-8E1CA990DDB7}" srcOrd="0" destOrd="0" presId="urn:microsoft.com/office/officeart/2009/3/layout/DescendingProcess"/>
    <dgm:cxn modelId="{8D221496-47FF-41E2-B38D-211AE94E3A14}" type="presParOf" srcId="{7DA0B2CE-2B12-44A7-949E-22E10B3B7C7D}" destId="{0E6DC608-8D44-454D-B085-4F5E113059B8}" srcOrd="8" destOrd="0" presId="urn:microsoft.com/office/officeart/2009/3/layout/DescendingProcess"/>
    <dgm:cxn modelId="{F411DC32-67E9-4287-ACAB-4D28717DADDF}" type="presParOf" srcId="{7DA0B2CE-2B12-44A7-949E-22E10B3B7C7D}" destId="{F5EFBE5B-44E3-4C88-9C00-0479AD381EC5}" srcOrd="9" destOrd="0" presId="urn:microsoft.com/office/officeart/2009/3/layout/DescendingProcess"/>
    <dgm:cxn modelId="{AB671B7D-41E0-4DE8-AF40-ACBE3CA200D6}" type="presParOf" srcId="{F5EFBE5B-44E3-4C88-9C00-0479AD381EC5}" destId="{7E178FEB-32B9-4CE0-82ED-6B093AC45936}" srcOrd="0" destOrd="0" presId="urn:microsoft.com/office/officeart/2009/3/layout/DescendingProcess"/>
    <dgm:cxn modelId="{AC51290A-F523-4698-A80F-978F01861E22}" type="presParOf" srcId="{7DA0B2CE-2B12-44A7-949E-22E10B3B7C7D}" destId="{08D50A3A-ED7C-4040-834E-5030BB50B614}" srcOrd="10" destOrd="0" presId="urn:microsoft.com/office/officeart/2009/3/layout/DescendingProcess"/>
    <dgm:cxn modelId="{7A00457E-5563-4952-B9DD-3BABBB227AE2}" type="presParOf" srcId="{7DA0B2CE-2B12-44A7-949E-22E10B3B7C7D}" destId="{570FB79C-9817-4A16-BD7F-736EEEA6998C}" srcOrd="11" destOrd="0" presId="urn:microsoft.com/office/officeart/2009/3/layout/DescendingProcess"/>
    <dgm:cxn modelId="{7D36D8EE-4011-4090-8EEE-274EBFBD8FA2}" type="presParOf" srcId="{570FB79C-9817-4A16-BD7F-736EEEA6998C}" destId="{26D7931A-0DDA-4A44-A5DE-A7250D0F9F3E}" srcOrd="0" destOrd="0" presId="urn:microsoft.com/office/officeart/2009/3/layout/DescendingProcess"/>
    <dgm:cxn modelId="{9289E836-346C-4CB8-866C-48B3096828F2}" type="presParOf" srcId="{7DA0B2CE-2B12-44A7-949E-22E10B3B7C7D}" destId="{FFC7B9A8-6476-429E-B32D-48A1AAFEDEAC}"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91A0-717A-496C-942A-265E8927D965}">
      <dsp:nvSpPr>
        <dsp:cNvPr id="0" name=""/>
        <dsp:cNvSpPr/>
      </dsp:nvSpPr>
      <dsp:spPr>
        <a:xfrm rot="5400000">
          <a:off x="-149834" y="152032"/>
          <a:ext cx="998894" cy="699225"/>
        </a:xfrm>
        <a:prstGeom prst="chevron">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rot="-5400000">
        <a:off x="1" y="351811"/>
        <a:ext cx="699225" cy="299669"/>
      </dsp:txXfrm>
    </dsp:sp>
    <dsp:sp modelId="{AA36FC96-5EA3-439E-9798-D8786BED04B8}">
      <dsp:nvSpPr>
        <dsp:cNvPr id="0" name=""/>
        <dsp:cNvSpPr/>
      </dsp:nvSpPr>
      <dsp:spPr>
        <a:xfrm rot="5400000">
          <a:off x="2044272" y="-1342847"/>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Assess System Needs</a:t>
          </a:r>
          <a:endParaRPr lang="en-US" sz="1400" kern="1200" dirty="0"/>
        </a:p>
      </dsp:txBody>
      <dsp:txXfrm rot="-5400000">
        <a:off x="699226" y="33894"/>
        <a:ext cx="3307679" cy="585891"/>
      </dsp:txXfrm>
    </dsp:sp>
    <dsp:sp modelId="{C3043021-2213-4ECF-8AD4-05837E62AD71}">
      <dsp:nvSpPr>
        <dsp:cNvPr id="0" name=""/>
        <dsp:cNvSpPr/>
      </dsp:nvSpPr>
      <dsp:spPr>
        <a:xfrm rot="5400000">
          <a:off x="-149834" y="1032700"/>
          <a:ext cx="998894" cy="699225"/>
        </a:xfrm>
        <a:prstGeom prst="chevron">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2</a:t>
          </a:r>
          <a:endParaRPr lang="en-US" sz="1900" kern="1200" dirty="0"/>
        </a:p>
      </dsp:txBody>
      <dsp:txXfrm rot="-5400000">
        <a:off x="1" y="1232479"/>
        <a:ext cx="699225" cy="299669"/>
      </dsp:txXfrm>
    </dsp:sp>
    <dsp:sp modelId="{070F641C-C717-4C34-9919-84DEBF9B4565}">
      <dsp:nvSpPr>
        <dsp:cNvPr id="0" name=""/>
        <dsp:cNvSpPr/>
      </dsp:nvSpPr>
      <dsp:spPr>
        <a:xfrm rot="5400000">
          <a:off x="2044272" y="-462179"/>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Consider Resource Options Available to meet System Needs</a:t>
          </a:r>
          <a:endParaRPr lang="en-US" sz="1400" kern="1200" dirty="0"/>
        </a:p>
      </dsp:txBody>
      <dsp:txXfrm rot="-5400000">
        <a:off x="699226" y="914562"/>
        <a:ext cx="3307679" cy="585891"/>
      </dsp:txXfrm>
    </dsp:sp>
    <dsp:sp modelId="{63210922-426E-46C8-9979-E606F188D0D2}">
      <dsp:nvSpPr>
        <dsp:cNvPr id="0" name=""/>
        <dsp:cNvSpPr/>
      </dsp:nvSpPr>
      <dsp:spPr>
        <a:xfrm rot="5400000">
          <a:off x="-149834" y="1913368"/>
          <a:ext cx="998894" cy="699225"/>
        </a:xfrm>
        <a:prstGeom prst="chevron">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3</a:t>
          </a:r>
          <a:endParaRPr lang="en-US" sz="1900" kern="1200" dirty="0"/>
        </a:p>
      </dsp:txBody>
      <dsp:txXfrm rot="-5400000">
        <a:off x="1" y="2113147"/>
        <a:ext cx="699225" cy="299669"/>
      </dsp:txXfrm>
    </dsp:sp>
    <dsp:sp modelId="{DA25C7DF-B695-4551-BD36-7D87D43A4256}">
      <dsp:nvSpPr>
        <dsp:cNvPr id="0" name=""/>
        <dsp:cNvSpPr/>
      </dsp:nvSpPr>
      <dsp:spPr>
        <a:xfrm rot="5400000">
          <a:off x="2044272" y="418487"/>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Risk Assessment of Business Environment, System Needs and Resource Options</a:t>
          </a:r>
          <a:endParaRPr lang="en-US" sz="1400" kern="1200" dirty="0"/>
        </a:p>
      </dsp:txBody>
      <dsp:txXfrm rot="-5400000">
        <a:off x="699226" y="1795229"/>
        <a:ext cx="3307679" cy="585891"/>
      </dsp:txXfrm>
    </dsp:sp>
    <dsp:sp modelId="{777B1FE5-3A8E-4A4B-A131-9B696B18B9A6}">
      <dsp:nvSpPr>
        <dsp:cNvPr id="0" name=""/>
        <dsp:cNvSpPr/>
      </dsp:nvSpPr>
      <dsp:spPr>
        <a:xfrm rot="5400000">
          <a:off x="-149834" y="2794036"/>
          <a:ext cx="998894" cy="699225"/>
        </a:xfrm>
        <a:prstGeom prst="chevron">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4</a:t>
          </a:r>
          <a:endParaRPr lang="en-US" sz="1900" kern="1200" dirty="0"/>
        </a:p>
      </dsp:txBody>
      <dsp:txXfrm rot="-5400000">
        <a:off x="1" y="2993815"/>
        <a:ext cx="699225" cy="299669"/>
      </dsp:txXfrm>
    </dsp:sp>
    <dsp:sp modelId="{D225B85D-4DD0-4C86-ABD0-D08644CB80A3}">
      <dsp:nvSpPr>
        <dsp:cNvPr id="0" name=""/>
        <dsp:cNvSpPr/>
      </dsp:nvSpPr>
      <dsp:spPr>
        <a:xfrm rot="5400000">
          <a:off x="2044272" y="1299155"/>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Develop Portfolio Options and Perform Multiple Scenario Analyses of Options</a:t>
          </a:r>
          <a:endParaRPr lang="en-US" sz="1400" kern="1200" dirty="0"/>
        </a:p>
      </dsp:txBody>
      <dsp:txXfrm rot="-5400000">
        <a:off x="699226" y="2675897"/>
        <a:ext cx="3307679" cy="585891"/>
      </dsp:txXfrm>
    </dsp:sp>
    <dsp:sp modelId="{BD7EFC89-745D-400D-9340-4916759B2FA0}">
      <dsp:nvSpPr>
        <dsp:cNvPr id="0" name=""/>
        <dsp:cNvSpPr/>
      </dsp:nvSpPr>
      <dsp:spPr>
        <a:xfrm rot="5400000">
          <a:off x="-149834" y="3674704"/>
          <a:ext cx="998894" cy="699225"/>
        </a:xfrm>
        <a:prstGeom prst="chevron">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5</a:t>
          </a:r>
          <a:endParaRPr lang="en-US" sz="1900" kern="1200" dirty="0"/>
        </a:p>
      </dsp:txBody>
      <dsp:txXfrm rot="-5400000">
        <a:off x="1" y="3874483"/>
        <a:ext cx="699225" cy="299669"/>
      </dsp:txXfrm>
    </dsp:sp>
    <dsp:sp modelId="{F29C43FD-8B93-4EC5-8D35-41190D2845DD}">
      <dsp:nvSpPr>
        <dsp:cNvPr id="0" name=""/>
        <dsp:cNvSpPr/>
      </dsp:nvSpPr>
      <dsp:spPr>
        <a:xfrm rot="5400000">
          <a:off x="2044272" y="2179823"/>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Select Portfolio that Offers Greatest Reliability and Lowest System Cost</a:t>
          </a:r>
          <a:endParaRPr lang="en-US" sz="1400" kern="1200" dirty="0"/>
        </a:p>
      </dsp:txBody>
      <dsp:txXfrm rot="-5400000">
        <a:off x="699226" y="3556565"/>
        <a:ext cx="3307679" cy="585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FD924-9DE8-4D8F-AE1F-EE1193FFC4CC}">
      <dsp:nvSpPr>
        <dsp:cNvPr id="0" name=""/>
        <dsp:cNvSpPr/>
      </dsp:nvSpPr>
      <dsp:spPr>
        <a:xfrm>
          <a:off x="4526" y="0"/>
          <a:ext cx="2715768" cy="2596896"/>
        </a:xfrm>
        <a:prstGeom prst="upArrow">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9DDC4-E9BD-4C85-ACD3-CADA3565722D}">
      <dsp:nvSpPr>
        <dsp:cNvPr id="0" name=""/>
        <dsp:cNvSpPr/>
      </dsp:nvSpPr>
      <dsp:spPr>
        <a:xfrm>
          <a:off x="2801767" y="0"/>
          <a:ext cx="4608576" cy="259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lvl="0" algn="l" defTabSz="1822450">
            <a:lnSpc>
              <a:spcPct val="90000"/>
            </a:lnSpc>
            <a:spcBef>
              <a:spcPct val="0"/>
            </a:spcBef>
            <a:spcAft>
              <a:spcPct val="35000"/>
            </a:spcAft>
          </a:pPr>
          <a:r>
            <a:rPr lang="en-US" sz="4100" kern="1200" dirty="0" smtClean="0">
              <a:solidFill>
                <a:schemeClr val="tx1"/>
              </a:solidFill>
            </a:rPr>
            <a:t>7738</a:t>
          </a:r>
          <a:r>
            <a:rPr lang="en-US" sz="4100" kern="1200" dirty="0" smtClean="0"/>
            <a:t>MW Low Carbon Intensity Resource Capacity Additions</a:t>
          </a:r>
          <a:endParaRPr lang="en-US" sz="4100" kern="1200" dirty="0"/>
        </a:p>
      </dsp:txBody>
      <dsp:txXfrm>
        <a:off x="2801767" y="0"/>
        <a:ext cx="4608576" cy="2596896"/>
      </dsp:txXfrm>
    </dsp:sp>
    <dsp:sp modelId="{FC65D09B-6649-4F70-BCE2-7E46A431791E}">
      <dsp:nvSpPr>
        <dsp:cNvPr id="0" name=""/>
        <dsp:cNvSpPr/>
      </dsp:nvSpPr>
      <dsp:spPr>
        <a:xfrm>
          <a:off x="819256" y="2813303"/>
          <a:ext cx="2715768" cy="2596896"/>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39506-C9CB-4F08-9098-394411C4D6F7}">
      <dsp:nvSpPr>
        <dsp:cNvPr id="0" name=""/>
        <dsp:cNvSpPr/>
      </dsp:nvSpPr>
      <dsp:spPr>
        <a:xfrm>
          <a:off x="3616497" y="2813303"/>
          <a:ext cx="4608576" cy="259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lvl="0" algn="l" defTabSz="1822450">
            <a:lnSpc>
              <a:spcPct val="90000"/>
            </a:lnSpc>
            <a:spcBef>
              <a:spcPct val="0"/>
            </a:spcBef>
            <a:spcAft>
              <a:spcPct val="35000"/>
            </a:spcAft>
          </a:pPr>
          <a:r>
            <a:rPr lang="en-US" sz="4100" kern="1200" dirty="0" smtClean="0">
              <a:solidFill>
                <a:schemeClr val="tx1"/>
              </a:solidFill>
            </a:rPr>
            <a:t>345MW</a:t>
          </a:r>
          <a:r>
            <a:rPr lang="en-US" sz="4100" kern="1200" dirty="0" smtClean="0"/>
            <a:t> High Carbon Intensity Resource Capacity Reductions</a:t>
          </a:r>
          <a:endParaRPr lang="en-US" sz="4100" kern="1200" dirty="0"/>
        </a:p>
      </dsp:txBody>
      <dsp:txXfrm>
        <a:off x="3616497" y="2813303"/>
        <a:ext cx="4608576" cy="2596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E4DA5-E3E5-4CBF-A838-F8FF1A97E848}">
      <dsp:nvSpPr>
        <dsp:cNvPr id="0" name=""/>
        <dsp:cNvSpPr/>
      </dsp:nvSpPr>
      <dsp:spPr>
        <a:xfrm>
          <a:off x="2071944" y="1031725"/>
          <a:ext cx="3027027" cy="30275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Arizona Energy Efficiency</a:t>
          </a:r>
          <a:endParaRPr lang="en-US" sz="2000" kern="1200" dirty="0"/>
        </a:p>
      </dsp:txBody>
      <dsp:txXfrm>
        <a:off x="2515242" y="1475099"/>
        <a:ext cx="2140431" cy="2140799"/>
      </dsp:txXfrm>
    </dsp:sp>
    <dsp:sp modelId="{A23758F9-B448-4360-99C8-725EBFC71D09}">
      <dsp:nvSpPr>
        <dsp:cNvPr id="0" name=""/>
        <dsp:cNvSpPr/>
      </dsp:nvSpPr>
      <dsp:spPr>
        <a:xfrm>
          <a:off x="3002716" y="3834208"/>
          <a:ext cx="244024" cy="244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81C54F-9AA3-4F65-B3F0-526F1546BEEE}">
      <dsp:nvSpPr>
        <dsp:cNvPr id="0" name=""/>
        <dsp:cNvSpPr/>
      </dsp:nvSpPr>
      <dsp:spPr>
        <a:xfrm>
          <a:off x="5293943" y="2260381"/>
          <a:ext cx="244024" cy="2440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2ABCF1-8E41-4592-95B3-AA314195B0AD}">
      <dsp:nvSpPr>
        <dsp:cNvPr id="0" name=""/>
        <dsp:cNvSpPr/>
      </dsp:nvSpPr>
      <dsp:spPr>
        <a:xfrm>
          <a:off x="4127839" y="4093898"/>
          <a:ext cx="336543" cy="3370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17E017-D29F-4DB7-B2D6-4A23FE6D5AD7}">
      <dsp:nvSpPr>
        <dsp:cNvPr id="0" name=""/>
        <dsp:cNvSpPr/>
      </dsp:nvSpPr>
      <dsp:spPr>
        <a:xfrm>
          <a:off x="3071018" y="1372026"/>
          <a:ext cx="244024" cy="24400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B814D3-67AB-40AC-BAF4-0714C64133ED}">
      <dsp:nvSpPr>
        <dsp:cNvPr id="0" name=""/>
        <dsp:cNvSpPr/>
      </dsp:nvSpPr>
      <dsp:spPr>
        <a:xfrm>
          <a:off x="2302930" y="2768399"/>
          <a:ext cx="244024" cy="24400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582825-1F97-416F-8FB5-550685A3AF13}">
      <dsp:nvSpPr>
        <dsp:cNvPr id="0" name=""/>
        <dsp:cNvSpPr/>
      </dsp:nvSpPr>
      <dsp:spPr>
        <a:xfrm>
          <a:off x="1125649" y="1578155"/>
          <a:ext cx="1230680" cy="123082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Utilities</a:t>
          </a:r>
          <a:endParaRPr lang="en-US" sz="1000" kern="1200" dirty="0"/>
        </a:p>
      </dsp:txBody>
      <dsp:txXfrm>
        <a:off x="1305878" y="1758404"/>
        <a:ext cx="870222" cy="870322"/>
      </dsp:txXfrm>
    </dsp:sp>
    <dsp:sp modelId="{60CC67BE-A3CF-45BB-941E-39D5DEBB0891}">
      <dsp:nvSpPr>
        <dsp:cNvPr id="0" name=""/>
        <dsp:cNvSpPr/>
      </dsp:nvSpPr>
      <dsp:spPr>
        <a:xfrm>
          <a:off x="3459099" y="1382847"/>
          <a:ext cx="336543" cy="33705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A2104F-CA3C-4C01-9A81-7AB99452425C}">
      <dsp:nvSpPr>
        <dsp:cNvPr id="0" name=""/>
        <dsp:cNvSpPr/>
      </dsp:nvSpPr>
      <dsp:spPr>
        <a:xfrm>
          <a:off x="1241763" y="3169295"/>
          <a:ext cx="608510" cy="60864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C815C2-6D14-494A-B82B-E1498D7DD6D8}">
      <dsp:nvSpPr>
        <dsp:cNvPr id="0" name=""/>
        <dsp:cNvSpPr/>
      </dsp:nvSpPr>
      <dsp:spPr>
        <a:xfrm>
          <a:off x="5410057" y="999263"/>
          <a:ext cx="1230680" cy="123082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Government</a:t>
          </a:r>
          <a:endParaRPr lang="en-US" sz="1000" kern="1200" dirty="0"/>
        </a:p>
      </dsp:txBody>
      <dsp:txXfrm>
        <a:off x="5590286" y="1179512"/>
        <a:ext cx="870222" cy="870322"/>
      </dsp:txXfrm>
    </dsp:sp>
    <dsp:sp modelId="{546A9198-2F45-4EF6-9E6F-14D00CFE6A60}">
      <dsp:nvSpPr>
        <dsp:cNvPr id="0" name=""/>
        <dsp:cNvSpPr/>
      </dsp:nvSpPr>
      <dsp:spPr>
        <a:xfrm>
          <a:off x="4860535" y="1848665"/>
          <a:ext cx="336543" cy="33705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544613-968A-4289-87E6-9DCB8678A989}">
      <dsp:nvSpPr>
        <dsp:cNvPr id="0" name=""/>
        <dsp:cNvSpPr/>
      </dsp:nvSpPr>
      <dsp:spPr>
        <a:xfrm>
          <a:off x="1010156" y="3893720"/>
          <a:ext cx="244024" cy="244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4E3D18-8FF4-4374-9D80-2919CD8BA2B6}">
      <dsp:nvSpPr>
        <dsp:cNvPr id="0" name=""/>
        <dsp:cNvSpPr/>
      </dsp:nvSpPr>
      <dsp:spPr>
        <a:xfrm>
          <a:off x="3441713" y="3546386"/>
          <a:ext cx="244024" cy="2440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51AE92-A815-4577-8E0B-7B2674F5C8BC}">
      <dsp:nvSpPr>
        <dsp:cNvPr id="0" name=""/>
        <dsp:cNvSpPr/>
      </dsp:nvSpPr>
      <dsp:spPr>
        <a:xfrm>
          <a:off x="5988762" y="3126013"/>
          <a:ext cx="1230680" cy="123082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Transportation</a:t>
          </a:r>
          <a:endParaRPr lang="en-US" sz="1000" kern="1200" dirty="0"/>
        </a:p>
      </dsp:txBody>
      <dsp:txXfrm>
        <a:off x="6168991" y="3306262"/>
        <a:ext cx="870222" cy="870322"/>
      </dsp:txXfrm>
    </dsp:sp>
    <dsp:sp modelId="{77B80BCB-520D-496D-8885-5B4793B8009F}">
      <dsp:nvSpPr>
        <dsp:cNvPr id="0" name=""/>
        <dsp:cNvSpPr/>
      </dsp:nvSpPr>
      <dsp:spPr>
        <a:xfrm>
          <a:off x="5641663" y="3083272"/>
          <a:ext cx="244024" cy="24400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10D5C4-517E-49FE-A767-FF5B9C6B2C16}">
      <dsp:nvSpPr>
        <dsp:cNvPr id="0" name=""/>
        <dsp:cNvSpPr/>
      </dsp:nvSpPr>
      <dsp:spPr>
        <a:xfrm>
          <a:off x="2456299" y="4179379"/>
          <a:ext cx="1230680" cy="123082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Buildings</a:t>
          </a:r>
          <a:endParaRPr lang="en-US" sz="1000" kern="1200" dirty="0"/>
        </a:p>
      </dsp:txBody>
      <dsp:txXfrm>
        <a:off x="2636528" y="4359628"/>
        <a:ext cx="870222" cy="870322"/>
      </dsp:txXfrm>
    </dsp:sp>
    <dsp:sp modelId="{9EDE0B75-25FF-4502-A9B0-4A6C63CB5EB4}">
      <dsp:nvSpPr>
        <dsp:cNvPr id="0" name=""/>
        <dsp:cNvSpPr/>
      </dsp:nvSpPr>
      <dsp:spPr>
        <a:xfrm>
          <a:off x="3555343" y="4137720"/>
          <a:ext cx="244024" cy="244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20C017-1319-4373-B28D-7BA7F471547F}">
      <dsp:nvSpPr>
        <dsp:cNvPr id="0" name=""/>
        <dsp:cNvSpPr/>
      </dsp:nvSpPr>
      <dsp:spPr>
        <a:xfrm>
          <a:off x="3629854" y="0"/>
          <a:ext cx="1230680" cy="123082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Appliance Standards</a:t>
          </a:r>
        </a:p>
      </dsp:txBody>
      <dsp:txXfrm>
        <a:off x="3810083" y="180249"/>
        <a:ext cx="870222" cy="870322"/>
      </dsp:txXfrm>
    </dsp:sp>
    <dsp:sp modelId="{7FE48639-0A06-405B-8F01-C4C3AC10F696}">
      <dsp:nvSpPr>
        <dsp:cNvPr id="0" name=""/>
        <dsp:cNvSpPr/>
      </dsp:nvSpPr>
      <dsp:spPr>
        <a:xfrm>
          <a:off x="2112305" y="1334155"/>
          <a:ext cx="244024" cy="2440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24FA3C-3AEE-4289-8F18-50CBCEE76FA8}">
      <dsp:nvSpPr>
        <dsp:cNvPr id="0" name=""/>
        <dsp:cNvSpPr/>
      </dsp:nvSpPr>
      <dsp:spPr>
        <a:xfrm>
          <a:off x="4953674" y="302971"/>
          <a:ext cx="244024" cy="24400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35CC7-5430-49B4-9FF4-5D6282302ADB}">
      <dsp:nvSpPr>
        <dsp:cNvPr id="0" name=""/>
        <dsp:cNvSpPr/>
      </dsp:nvSpPr>
      <dsp:spPr>
        <a:xfrm rot="4396374">
          <a:off x="1452280" y="1076587"/>
          <a:ext cx="4670405" cy="3257025"/>
        </a:xfrm>
        <a:prstGeom prst="swooshArrow">
          <a:avLst>
            <a:gd name="adj1" fmla="val 16310"/>
            <a:gd name="adj2" fmla="val 313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2DB7E-C4F3-4B55-90EF-5314452D8B05}">
      <dsp:nvSpPr>
        <dsp:cNvPr id="0" name=""/>
        <dsp:cNvSpPr/>
      </dsp:nvSpPr>
      <dsp:spPr>
        <a:xfrm>
          <a:off x="3044121" y="1397995"/>
          <a:ext cx="117942" cy="117942"/>
        </a:xfrm>
        <a:prstGeom prst="ellipse">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D14F2E-F91A-4129-BA85-BACAEB9D2CF1}">
      <dsp:nvSpPr>
        <dsp:cNvPr id="0" name=""/>
        <dsp:cNvSpPr/>
      </dsp:nvSpPr>
      <dsp:spPr>
        <a:xfrm>
          <a:off x="3609487" y="1793481"/>
          <a:ext cx="117942" cy="117942"/>
        </a:xfrm>
        <a:prstGeom prst="ellipse">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D20D2-6AA2-48C6-8738-8E1CA990DDB7}">
      <dsp:nvSpPr>
        <dsp:cNvPr id="0" name=""/>
        <dsp:cNvSpPr/>
      </dsp:nvSpPr>
      <dsp:spPr>
        <a:xfrm>
          <a:off x="4085584" y="2254430"/>
          <a:ext cx="117942" cy="117942"/>
        </a:xfrm>
        <a:prstGeom prst="ellipse">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024903-E710-441A-99B1-8073C4EF6550}">
      <dsp:nvSpPr>
        <dsp:cNvPr id="0" name=""/>
        <dsp:cNvSpPr/>
      </dsp:nvSpPr>
      <dsp:spPr>
        <a:xfrm>
          <a:off x="1139189" y="0"/>
          <a:ext cx="2201951"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ctr" defTabSz="1200150">
            <a:lnSpc>
              <a:spcPct val="90000"/>
            </a:lnSpc>
            <a:spcBef>
              <a:spcPct val="0"/>
            </a:spcBef>
            <a:spcAft>
              <a:spcPct val="35000"/>
            </a:spcAft>
          </a:pPr>
          <a:r>
            <a:rPr lang="en-US" sz="2700" kern="1200" dirty="0" smtClean="0"/>
            <a:t>Demand Response</a:t>
          </a:r>
          <a:endParaRPr lang="en-US" sz="2700" kern="1200" dirty="0"/>
        </a:p>
      </dsp:txBody>
      <dsp:txXfrm>
        <a:off x="1139189" y="0"/>
        <a:ext cx="2201951" cy="865632"/>
      </dsp:txXfrm>
    </dsp:sp>
    <dsp:sp modelId="{2C46EBE0-9581-4119-BAFC-9BDA82E42554}">
      <dsp:nvSpPr>
        <dsp:cNvPr id="0" name=""/>
        <dsp:cNvSpPr/>
      </dsp:nvSpPr>
      <dsp:spPr>
        <a:xfrm>
          <a:off x="3757726" y="1024150"/>
          <a:ext cx="3332683"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35000"/>
            </a:spcAft>
          </a:pPr>
          <a:r>
            <a:rPr lang="en-US" sz="2700" kern="1200" dirty="0" smtClean="0"/>
            <a:t>Energy Storage</a:t>
          </a:r>
          <a:endParaRPr lang="en-US" sz="2700" kern="1200" dirty="0"/>
        </a:p>
      </dsp:txBody>
      <dsp:txXfrm>
        <a:off x="3757726" y="1024150"/>
        <a:ext cx="3332683" cy="865632"/>
      </dsp:txXfrm>
    </dsp:sp>
    <dsp:sp modelId="{B10BAF97-CDC2-419E-A734-BF565D9120DC}">
      <dsp:nvSpPr>
        <dsp:cNvPr id="0" name=""/>
        <dsp:cNvSpPr/>
      </dsp:nvSpPr>
      <dsp:spPr>
        <a:xfrm>
          <a:off x="1139189" y="1419636"/>
          <a:ext cx="1963902"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1200150">
            <a:lnSpc>
              <a:spcPct val="90000"/>
            </a:lnSpc>
            <a:spcBef>
              <a:spcPct val="0"/>
            </a:spcBef>
            <a:spcAft>
              <a:spcPct val="35000"/>
            </a:spcAft>
          </a:pPr>
          <a:r>
            <a:rPr lang="en-US" sz="2700" kern="1200" dirty="0" smtClean="0"/>
            <a:t>Incentives and Rebates</a:t>
          </a:r>
          <a:endParaRPr lang="en-US" sz="2700" kern="1200" dirty="0"/>
        </a:p>
      </dsp:txBody>
      <dsp:txXfrm>
        <a:off x="1139189" y="1419636"/>
        <a:ext cx="1963902" cy="865632"/>
      </dsp:txXfrm>
    </dsp:sp>
    <dsp:sp modelId="{7E178FEB-32B9-4CE0-82ED-6B093AC45936}">
      <dsp:nvSpPr>
        <dsp:cNvPr id="0" name=""/>
        <dsp:cNvSpPr/>
      </dsp:nvSpPr>
      <dsp:spPr>
        <a:xfrm>
          <a:off x="4497409" y="2764071"/>
          <a:ext cx="117942" cy="117942"/>
        </a:xfrm>
        <a:prstGeom prst="ellipse">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781E8-DDA8-4C73-AA82-497E409951F3}">
      <dsp:nvSpPr>
        <dsp:cNvPr id="0" name=""/>
        <dsp:cNvSpPr/>
      </dsp:nvSpPr>
      <dsp:spPr>
        <a:xfrm>
          <a:off x="4769434" y="1880585"/>
          <a:ext cx="2320975"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35000"/>
            </a:spcAft>
          </a:pPr>
          <a:r>
            <a:rPr lang="en-US" sz="2700" kern="1200" dirty="0" smtClean="0"/>
            <a:t>Codes and Standards</a:t>
          </a:r>
          <a:endParaRPr lang="en-US" sz="2700" kern="1200" dirty="0"/>
        </a:p>
      </dsp:txBody>
      <dsp:txXfrm>
        <a:off x="4769434" y="1880585"/>
        <a:ext cx="2320975" cy="865632"/>
      </dsp:txXfrm>
    </dsp:sp>
    <dsp:sp modelId="{0E6DC608-8D44-454D-B085-4F5E113059B8}">
      <dsp:nvSpPr>
        <dsp:cNvPr id="0" name=""/>
        <dsp:cNvSpPr/>
      </dsp:nvSpPr>
      <dsp:spPr>
        <a:xfrm>
          <a:off x="1139189" y="2390226"/>
          <a:ext cx="2975610"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1200150">
            <a:lnSpc>
              <a:spcPct val="90000"/>
            </a:lnSpc>
            <a:spcBef>
              <a:spcPct val="0"/>
            </a:spcBef>
            <a:spcAft>
              <a:spcPct val="35000"/>
            </a:spcAft>
          </a:pPr>
          <a:r>
            <a:rPr lang="en-US" sz="2700" kern="1200" dirty="0" smtClean="0"/>
            <a:t>Energy Management</a:t>
          </a:r>
          <a:endParaRPr lang="en-US" sz="2700" kern="1200" dirty="0"/>
        </a:p>
      </dsp:txBody>
      <dsp:txXfrm>
        <a:off x="1139189" y="2390226"/>
        <a:ext cx="2975610" cy="865632"/>
      </dsp:txXfrm>
    </dsp:sp>
    <dsp:sp modelId="{26D7931A-0DDA-4A44-A5DE-A7250D0F9F3E}">
      <dsp:nvSpPr>
        <dsp:cNvPr id="0" name=""/>
        <dsp:cNvSpPr/>
      </dsp:nvSpPr>
      <dsp:spPr>
        <a:xfrm>
          <a:off x="4829487" y="3283991"/>
          <a:ext cx="117942" cy="117942"/>
        </a:xfrm>
        <a:prstGeom prst="ellipse">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D50A3A-ED7C-4040-834E-5030BB50B614}">
      <dsp:nvSpPr>
        <dsp:cNvPr id="0" name=""/>
        <dsp:cNvSpPr/>
      </dsp:nvSpPr>
      <dsp:spPr>
        <a:xfrm>
          <a:off x="5364556" y="2910146"/>
          <a:ext cx="1725853"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35000"/>
            </a:spcAft>
          </a:pPr>
          <a:r>
            <a:rPr lang="en-US" sz="2700" kern="1200" dirty="0" smtClean="0"/>
            <a:t>Educational programs</a:t>
          </a:r>
          <a:endParaRPr lang="en-US" sz="2700" kern="1200" dirty="0"/>
        </a:p>
      </dsp:txBody>
      <dsp:txXfrm>
        <a:off x="5364556" y="2910146"/>
        <a:ext cx="1725853" cy="865632"/>
      </dsp:txXfrm>
    </dsp:sp>
    <dsp:sp modelId="{FFC7B9A8-6476-429E-B32D-48A1AAFEDEAC}">
      <dsp:nvSpPr>
        <dsp:cNvPr id="0" name=""/>
        <dsp:cNvSpPr/>
      </dsp:nvSpPr>
      <dsp:spPr>
        <a:xfrm>
          <a:off x="4114799" y="4544567"/>
          <a:ext cx="2975610"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1200150">
            <a:lnSpc>
              <a:spcPct val="90000"/>
            </a:lnSpc>
            <a:spcBef>
              <a:spcPct val="0"/>
            </a:spcBef>
            <a:spcAft>
              <a:spcPct val="35000"/>
            </a:spcAft>
          </a:pPr>
          <a:r>
            <a:rPr lang="en-US" sz="2700" b="1" kern="1200" dirty="0" smtClean="0"/>
            <a:t>Reduced Demand</a:t>
          </a:r>
          <a:endParaRPr lang="en-US" sz="2700" b="1" kern="1200" dirty="0"/>
        </a:p>
      </dsp:txBody>
      <dsp:txXfrm>
        <a:off x="4114799" y="4544567"/>
        <a:ext cx="2975610" cy="8656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24390E-CFEA-43D7-B728-FE985C7330D8}" type="datetimeFigureOut">
              <a:rPr lang="en-US" smtClean="0"/>
              <a:t>9/2/2014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5A6592-8C83-4499-BAA3-3293923D9871}" type="slidenum">
              <a:rPr lang="en-US" smtClean="0"/>
              <a:t>‹#›</a:t>
            </a:fld>
            <a:endParaRPr lang="en-US"/>
          </a:p>
        </p:txBody>
      </p:sp>
    </p:spTree>
    <p:extLst>
      <p:ext uri="{BB962C8B-B14F-4D97-AF65-F5344CB8AC3E}">
        <p14:creationId xmlns:p14="http://schemas.microsoft.com/office/powerpoint/2010/main" val="343174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a:t>
            </a:fld>
            <a:endParaRPr lang="en-US"/>
          </a:p>
        </p:txBody>
      </p:sp>
    </p:spTree>
    <p:extLst>
      <p:ext uri="{BB962C8B-B14F-4D97-AF65-F5344CB8AC3E}">
        <p14:creationId xmlns:p14="http://schemas.microsoft.com/office/powerpoint/2010/main" val="204064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peak load/peak demand?  Peak load or peak demand is the maximum power required by a system during its expected period of highest energy demand.  The two terms are generally interchangeable and are used to describe the required resource capacity to meet the single highest peak hour of demand.  In the context of the IRPs, peak demand or peak load requirements are based on historic demand data and include required reserves to meet this demand in the event of a system failure or emergency.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 the most recent IRPs submitted by AEPCO, APS, SRP, TEP and Unisource to the Arizona Corporation Commission or the Western Electricity Coordinating Council, Arizona Utilities have a current peak load requirement of over 19,500MW of generating capacity.  This includes required reserve margins for all utilities, but does not include the avoided generation allocated to energy efficiency, distributed generation and demand response.  To meet this load requirement, Arizona’s largest utilities currently have nearly 21,000 MW of generating resources.  These resources include conventional thermoelectric generation, renewable generation, long-term wholesale PPAs and short-term PPAs to meet reserve margins.  This overcapacity is not a bad thing as it is held by the utilities that serve the major urban population centers, which are expected to grow at a fast rate through the goal period.</a:t>
            </a:r>
          </a:p>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11</a:t>
            </a:fld>
            <a:endParaRPr lang="en-US"/>
          </a:p>
        </p:txBody>
      </p:sp>
    </p:spTree>
    <p:extLst>
      <p:ext uri="{BB962C8B-B14F-4D97-AF65-F5344CB8AC3E}">
        <p14:creationId xmlns:p14="http://schemas.microsoft.com/office/powerpoint/2010/main" val="407891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all utilities</a:t>
            </a:r>
            <a:r>
              <a:rPr lang="en-US" baseline="0" dirty="0" smtClean="0"/>
              <a:t> are planning capacity additions and reductions that will have a net effect of reducing the overall carbon intensity of their generation portfolios, some significantly.  Based on the most recent publicly available IRPs from the state’s largest utilities, 345MW of high carbon intensity generation is planned to be converted to low carbon intensity resources by 2030.  In addition, the Utilities intend to add thousands of MWs of low or no carbon resources to meet future demand.  Here are some of the highlights from utility resource planning:</a:t>
            </a:r>
          </a:p>
          <a:p>
            <a:r>
              <a:rPr lang="en-US" baseline="0" dirty="0" smtClean="0"/>
              <a:t>-APS plans to meet 52% of future growth with emission free resources, resulting in a reduction of their portfolio carbon intensity by 14% by 2029 under their base case plan.</a:t>
            </a:r>
          </a:p>
          <a:p>
            <a:r>
              <a:rPr lang="en-US" baseline="0" dirty="0" smtClean="0"/>
              <a:t>-SRP hopes to add over 1000MW of natural gas and renewables resources in the next decade, driving down system wide carbon intensity and improving resource diversity.</a:t>
            </a:r>
          </a:p>
          <a:p>
            <a:r>
              <a:rPr lang="en-US" baseline="0" dirty="0" smtClean="0"/>
              <a:t>-TEP would like to to cut its dependence on coal generation by 32% by 2028, reducing or retiring nearly 500 MW of coal generating capacity in Arizona and neighboring states.</a:t>
            </a:r>
          </a:p>
          <a:p>
            <a:r>
              <a:rPr lang="en-US" baseline="0" dirty="0" smtClean="0"/>
              <a:t>-UNS wants to increase its own NG generation with modern combined cycle gas, thus reducing its reliance on PPAs that can include less efficient coal and gas generation.</a:t>
            </a:r>
          </a:p>
          <a:p>
            <a:r>
              <a:rPr lang="en-US" dirty="0" smtClean="0"/>
              <a:t>All in all, Arizona’s utilities</a:t>
            </a:r>
            <a:r>
              <a:rPr lang="en-US" baseline="0" dirty="0" smtClean="0"/>
              <a:t> are planning on making meaningful reductions in their portfolio carbon intensity.  While the CPP will likely drive utilities toward adjusting their plans and resource allocation timelines, the CPP does not represent a paradigmatic shift in the trajectory of the electric power industry as a whole in Arizona.  It should be noted however, that although the reductions would occur under section 111(d) of the CPP, all of these new additions with the exception of renewable and energy efficiency additions would occur under the CAA section 111(b) program and would not be available </a:t>
            </a:r>
            <a:r>
              <a:rPr lang="en-US" baseline="0" dirty="0" err="1" smtClean="0"/>
              <a:t>fr</a:t>
            </a:r>
            <a:r>
              <a:rPr lang="en-US" baseline="0" dirty="0" smtClean="0"/>
              <a:t> section 111(d) compliance.</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12</a:t>
            </a:fld>
            <a:endParaRPr lang="en-US"/>
          </a:p>
        </p:txBody>
      </p:sp>
    </p:spTree>
    <p:extLst>
      <p:ext uri="{BB962C8B-B14F-4D97-AF65-F5344CB8AC3E}">
        <p14:creationId xmlns:p14="http://schemas.microsoft.com/office/powerpoint/2010/main" val="201479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5A6592-8C83-4499-BAA3-3293923D9871}" type="slidenum">
              <a:rPr lang="en-US" smtClean="0"/>
              <a:t>13</a:t>
            </a:fld>
            <a:endParaRPr lang="en-US"/>
          </a:p>
        </p:txBody>
      </p:sp>
    </p:spTree>
    <p:extLst>
      <p:ext uri="{BB962C8B-B14F-4D97-AF65-F5344CB8AC3E}">
        <p14:creationId xmlns:p14="http://schemas.microsoft.com/office/powerpoint/2010/main" val="29227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Arizona has four coal</a:t>
            </a:r>
            <a:r>
              <a:rPr lang="en-US" baseline="0" dirty="0" smtClean="0"/>
              <a:t> facilities affected by the Clean Power Plan Proposed Rule, not including tribal resources.  These units are the Apache Generating Station, the </a:t>
            </a:r>
            <a:r>
              <a:rPr lang="en-US" baseline="0" dirty="0" err="1" smtClean="0"/>
              <a:t>Cholla</a:t>
            </a:r>
            <a:r>
              <a:rPr lang="en-US" baseline="0" dirty="0" smtClean="0"/>
              <a:t> Generating Station, Coronado Generating Station, and </a:t>
            </a:r>
            <a:r>
              <a:rPr lang="en-US" baseline="0" dirty="0" err="1" smtClean="0"/>
              <a:t>Springerville</a:t>
            </a:r>
            <a:r>
              <a:rPr lang="en-US" baseline="0" dirty="0" smtClean="0"/>
              <a:t> Generating Station.  Under the CPP, states can improve heat rate up to 6% to reduce the carbon intensity of such plants, thus reducing the emission rate of the state’s portfolio.  </a:t>
            </a:r>
          </a:p>
          <a:p>
            <a:r>
              <a:rPr lang="en-US" baseline="0" dirty="0" smtClean="0"/>
              <a:t>In 2012, Arizona power plants emitted approximately  40 Million Tons of CO</a:t>
            </a:r>
            <a:r>
              <a:rPr lang="en-US" baseline="-25000" dirty="0" smtClean="0"/>
              <a:t>2</a:t>
            </a:r>
            <a:r>
              <a:rPr lang="en-US" baseline="0" dirty="0" smtClean="0"/>
              <a:t> into the atmosphere.  These four generating stations were responsible for nearly 70% of these emissions.  </a:t>
            </a:r>
          </a:p>
          <a:p>
            <a:r>
              <a:rPr lang="en-US" baseline="0" dirty="0" smtClean="0"/>
              <a:t>That being said, it is not as simple as shutting down these facilities to reduce carbon emissions.  These facilities provide firm power to Arizona and other states that is critical to powering the Arizona Economy and maintaining electricity reliability for Arizona Residents during the hottest months</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14</a:t>
            </a:fld>
            <a:endParaRPr lang="en-US"/>
          </a:p>
        </p:txBody>
      </p:sp>
    </p:spTree>
    <p:extLst>
      <p:ext uri="{BB962C8B-B14F-4D97-AF65-F5344CB8AC3E}">
        <p14:creationId xmlns:p14="http://schemas.microsoft.com/office/powerpoint/2010/main" val="329118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Arizona’s coal fleet is</a:t>
            </a:r>
            <a:r>
              <a:rPr lang="en-US" baseline="0" dirty="0" smtClean="0"/>
              <a:t> the sixth youngest in the nation.  In general, the coal fleets in the western United States are younger than the fleets in Eastern states.  </a:t>
            </a:r>
          </a:p>
          <a:p>
            <a:r>
              <a:rPr lang="en-US" baseline="0" dirty="0" smtClean="0"/>
              <a:t>Arizona’s average coal unit has a rated capacity of about 330 MW, about ten percent less under actual operating conditions.  This is about the median for all states with coal units as well as amongst the six other states in the region.  All units combined, Arizona’s coal fleet has a rated capacity of about 3900 MW under normal operating conditions.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last few decades, Arizona’s rate payers have made a significant investment into building Arizona’s coal fleet, and the fleet is already one of the more efficient coal fleets in the country. Arizona’s atypically young coal fleet generally performs as well as or better than older units of comparable size and utilization in other states.  As a younger fleet incorporates technologies and best practices not available to some older facilities, Arizona utilities typically do not think it feasible to improve coal unit heat rates by the 6 or 4 percent available under BB1 or the alternate goal.  Improvements of 1.5-2% are more realistic considering a number of the improvements available have already been implemented at Arizona coal units.  Abandoning all of these coal units before they have been able to operate through their remaining useful life will result in stranded investment costs that will be passed directly to the rate payers.</a:t>
            </a:r>
            <a:endParaRPr lang="en-US" dirty="0" smtClean="0"/>
          </a:p>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15</a:t>
            </a:fld>
            <a:endParaRPr lang="en-US"/>
          </a:p>
        </p:txBody>
      </p:sp>
    </p:spTree>
    <p:extLst>
      <p:ext uri="{BB962C8B-B14F-4D97-AF65-F5344CB8AC3E}">
        <p14:creationId xmlns:p14="http://schemas.microsoft.com/office/powerpoint/2010/main" val="163860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a:t>
            </a:r>
            <a:r>
              <a:rPr lang="en-US" baseline="0" dirty="0" smtClean="0"/>
              <a:t> rate is a measure of the fuel input divided by the net generation…In this case, the effective heat rate is a measure of how effectively the heat inputs (thermal capacity of the fuel) is converted into load serving generation.  The lower the heat rate, the more efficient the use of fuel in producing electricity.  As can be seen, the older or smaller coal facilities (Apache Station or Coronado) are generally less efficient than newer or larger generating stations such as </a:t>
            </a:r>
            <a:r>
              <a:rPr lang="en-US" baseline="0" dirty="0" err="1" smtClean="0"/>
              <a:t>Springerville</a:t>
            </a:r>
            <a:r>
              <a:rPr lang="en-US" baseline="0" dirty="0" smtClean="0"/>
              <a:t> and </a:t>
            </a:r>
            <a:r>
              <a:rPr lang="en-US" baseline="0" dirty="0" err="1" smtClean="0"/>
              <a:t>Cholla</a:t>
            </a:r>
            <a:r>
              <a:rPr lang="en-US" baseline="0" dirty="0" smtClean="0"/>
              <a:t>.  Both operational and technological factors impact heat rate and thermal efficiency of generating units, so heat rates can fluctuate based on pollution controls installed, operating conditions, and operating capacity.  In general though, the newest plant, </a:t>
            </a:r>
            <a:r>
              <a:rPr lang="en-US" baseline="0" dirty="0" err="1" smtClean="0"/>
              <a:t>Springerville</a:t>
            </a:r>
            <a:r>
              <a:rPr lang="en-US" baseline="0" dirty="0" smtClean="0"/>
              <a:t>, performs better than any of the other plants in Arizona’s Coal fleet. </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16</a:t>
            </a:fld>
            <a:endParaRPr lang="en-US"/>
          </a:p>
        </p:txBody>
      </p:sp>
    </p:spTree>
    <p:extLst>
      <p:ext uri="{BB962C8B-B14F-4D97-AF65-F5344CB8AC3E}">
        <p14:creationId xmlns:p14="http://schemas.microsoft.com/office/powerpoint/2010/main" val="132526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5A6592-8C83-4499-BAA3-3293923D9871}" type="slidenum">
              <a:rPr lang="en-US" smtClean="0"/>
              <a:t>17</a:t>
            </a:fld>
            <a:endParaRPr lang="en-US"/>
          </a:p>
        </p:txBody>
      </p:sp>
    </p:spTree>
    <p:extLst>
      <p:ext uri="{BB962C8B-B14F-4D97-AF65-F5344CB8AC3E}">
        <p14:creationId xmlns:p14="http://schemas.microsoft.com/office/powerpoint/2010/main" val="3588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EPA calculated the average capacity factor for states using nameplate</a:t>
            </a:r>
            <a:r>
              <a:rPr lang="en-US" baseline="0" dirty="0" smtClean="0"/>
              <a:t> capacity.  ADEQ recalculated these averages for Arizona and the other states in the region using nominal unit capacities.  This is a more realistic method as nameplate capacity is based on manufacturer ratings at Standard temperature and pressure.  They do not reflect real world capacity ratings which are typically ten percent less than nameplate.  Additionally, operation is based on the factors that are used to calculate nominal capacity, so capacity factor calculations must be made using nominal capacity to compare apple to apples.</a:t>
            </a:r>
          </a:p>
          <a:p>
            <a:r>
              <a:rPr lang="en-US" baseline="0" dirty="0" smtClean="0"/>
              <a:t>Considering all of this, it appears that Arizona has the lowest capacity utilization at its NGCC units compared to other states in the region.  This annual utilization is a large factor behind EPA making Arizona’s reliance on Building Block 2 so large in the goal computation equation.  Although it appears that Arizona does not utilize its NGCC capacity and has significant flexibility to increase NGCC utilization to meet its 2030 goal, a closer examination reveals an Arizona compliance strategy is not so simple.</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18</a:t>
            </a:fld>
            <a:endParaRPr lang="en-US"/>
          </a:p>
        </p:txBody>
      </p:sp>
    </p:spTree>
    <p:extLst>
      <p:ext uri="{BB962C8B-B14F-4D97-AF65-F5344CB8AC3E}">
        <p14:creationId xmlns:p14="http://schemas.microsoft.com/office/powerpoint/2010/main" val="27428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at this annual average, and break the capacity utilization down to a monthly temporal</a:t>
            </a:r>
            <a:r>
              <a:rPr lang="en-US" baseline="0" dirty="0" smtClean="0"/>
              <a:t> profile, you can see that our utilization profile is unique in the region.  Arizona has a huge temperature swing, particularly in Phoenix, one of the nation’s most populous metropolitan areas.  This creates an annual energy profile that peaks significantly during the long summer months.  The NGCC capacity in this state was designed to be an intermediate capacity resource with fast acting capabilities to meet peak summer demand.  As you can see, Arizona has the greatest change in capacity utilization of any state on a month to month basis.  When you examine the data on a peak hour basis, this delta is even more profound, reaching nearly 100% utilization.  </a:t>
            </a:r>
          </a:p>
          <a:p>
            <a:r>
              <a:rPr lang="en-US" baseline="0" dirty="0" smtClean="0"/>
              <a:t>If the state were to </a:t>
            </a:r>
            <a:r>
              <a:rPr lang="en-US" baseline="0" dirty="0" err="1" smtClean="0"/>
              <a:t>redispatch</a:t>
            </a:r>
            <a:r>
              <a:rPr lang="en-US" baseline="0" dirty="0" smtClean="0"/>
              <a:t> coal generation with existing NGCC capacity, the state would either need to supplement the peak demand periods with more carbon intensive oil/gas steam units and coal generation in the summer months, or build out significant additional NGCC and renewable resources under the 111(b) program.  The first option is unfeasible as it would result in the greater utilization of less efficient generation resources to meet peak and intermediate demand and coal units to be run at a high O&amp;M cost outside of their original economic and engineering design.  While the state can build more NGCC and renewable resources, the planning horizon would likely result in the interim goal being missed because it would be difficult to build out the gas and transmission infrastructure by 2020.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19</a:t>
            </a:fld>
            <a:endParaRPr lang="en-US"/>
          </a:p>
        </p:txBody>
      </p:sp>
    </p:spTree>
    <p:extLst>
      <p:ext uri="{BB962C8B-B14F-4D97-AF65-F5344CB8AC3E}">
        <p14:creationId xmlns:p14="http://schemas.microsoft.com/office/powerpoint/2010/main" val="3300963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also other challenges that Arizona faces in ramping up NGCC utilization so quickly.  Half of the NGCC units in the sate are merchant generators.  These units sell their power on the wholesale market or have long-term contracts with entities that are out of state.  Basically, not all of the capacity in state is available to meet in state load requirements.  Additionally, Arizona utilities are not confined by state boundaries.  They have conventional generation resources in other states that they may need to ramp or shed because of the CPP.  These resources are outside of Arizona’s jurisdiction just as the resources in Arizona serving load in other states are out of those states jurisdiction.</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20</a:t>
            </a:fld>
            <a:endParaRPr lang="en-US"/>
          </a:p>
        </p:txBody>
      </p:sp>
    </p:spTree>
    <p:extLst>
      <p:ext uri="{BB962C8B-B14F-4D97-AF65-F5344CB8AC3E}">
        <p14:creationId xmlns:p14="http://schemas.microsoft.com/office/powerpoint/2010/main" val="306976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Tai Wallace.  I am an environmental Program Specialist in the State Implementation Planning Section of the Air Quality Division at The Arizona Department of Environmental Quality.  I perform</a:t>
            </a:r>
            <a:r>
              <a:rPr lang="en-US" baseline="0" dirty="0" smtClean="0"/>
              <a:t> research and analysis on matters related to the comment and implementation of The Environmental Protection Agency’s Clean Power Plan Proposed Rule.</a:t>
            </a:r>
          </a:p>
          <a:p>
            <a:endParaRPr lang="en-US" baseline="0" dirty="0" smtClean="0"/>
          </a:p>
          <a:p>
            <a:r>
              <a:rPr lang="en-US" baseline="0" dirty="0" smtClean="0"/>
              <a:t>In this presentation I will be examining the current state of Arizona's Energy Mix.  I will start with a high level overview and comparison of Arizona’s energy portfolio and how it compares to other states in the southwestern region.  As the presentation progresses I will dig deeper into Arizona’s Coal, Natural Gas Combined Cycle, Renewable, and energy Efficiency assets, following the EPA’s Four Building Block methodology that Steve so graciously presented before me. Let’s Begin!</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3</a:t>
            </a:fld>
            <a:endParaRPr lang="en-US"/>
          </a:p>
        </p:txBody>
      </p:sp>
    </p:spTree>
    <p:extLst>
      <p:ext uri="{BB962C8B-B14F-4D97-AF65-F5344CB8AC3E}">
        <p14:creationId xmlns:p14="http://schemas.microsoft.com/office/powerpoint/2010/main" val="2151438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5A6592-8C83-4499-BAA3-3293923D9871}" type="slidenum">
              <a:rPr lang="en-US" smtClean="0"/>
              <a:t>21</a:t>
            </a:fld>
            <a:endParaRPr lang="en-US"/>
          </a:p>
        </p:txBody>
      </p:sp>
    </p:spTree>
    <p:extLst>
      <p:ext uri="{BB962C8B-B14F-4D97-AF65-F5344CB8AC3E}">
        <p14:creationId xmlns:p14="http://schemas.microsoft.com/office/powerpoint/2010/main" val="293735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Hydroelectric and CHP/</a:t>
            </a:r>
            <a:r>
              <a:rPr lang="en-US" dirty="0" err="1" smtClean="0"/>
              <a:t>Cogen</a:t>
            </a:r>
            <a:endParaRPr lang="en-US" dirty="0" smtClean="0"/>
          </a:p>
          <a:p>
            <a:r>
              <a:rPr lang="en-US" dirty="0" smtClean="0"/>
              <a:t>-RECs</a:t>
            </a:r>
            <a:r>
              <a:rPr lang="en-US" baseline="0" dirty="0" smtClean="0"/>
              <a:t> generated from renewables installed prior to 12/31/2005 can have multipliers that allow for credit at 200% of generation</a:t>
            </a:r>
            <a:endParaRPr lang="en-US" dirty="0" smtClean="0"/>
          </a:p>
          <a:p>
            <a:r>
              <a:rPr lang="en-US" dirty="0" smtClean="0"/>
              <a:t>-SRP</a:t>
            </a:r>
            <a:r>
              <a:rPr lang="en-US" baseline="0" dirty="0" smtClean="0"/>
              <a:t> is exempt, although it has a sustainable energy goal that is non-binding by the state</a:t>
            </a:r>
          </a:p>
          <a:p>
            <a:r>
              <a:rPr lang="en-US" baseline="0" dirty="0" smtClean="0"/>
              <a:t>-Some resources, such as solar hot water heaters, and solar space heaters are often viewed as energy efficiency resources rather than renewable energy generation resources.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22</a:t>
            </a:fld>
            <a:endParaRPr lang="en-US"/>
          </a:p>
        </p:txBody>
      </p:sp>
    </p:spTree>
    <p:extLst>
      <p:ext uri="{BB962C8B-B14F-4D97-AF65-F5344CB8AC3E}">
        <p14:creationId xmlns:p14="http://schemas.microsoft.com/office/powerpoint/2010/main" val="2622975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Under the goal computation</a:t>
            </a:r>
            <a:r>
              <a:rPr lang="en-US" baseline="0" dirty="0" smtClean="0"/>
              <a:t> methodology, the EPA calculates state goals using the total generation from renewable resources in each state.  However, for compliance, EPA proposes allowing the use of a state’s renewable portfolio standard, or in the case of Arizona, The REST as a compliance mechanism.  This resents a number of challenges a state must overcome.  </a:t>
            </a:r>
          </a:p>
          <a:p>
            <a:pPr defTabSz="931774">
              <a:defRPr/>
            </a:pPr>
            <a:r>
              <a:rPr lang="en-US" baseline="0" dirty="0" smtClean="0"/>
              <a:t>The first is interstate trade.  According to the 2013 WECC interconnection wide transmission plan, The affected utilities in most states in the west do not plan to fulfill their REST/RPS requirements or goals using solely in-state generation.  For example, California and Arizona will fulfill their requirements using between 10 to 25 percent out of state resources.  Utah will meet its voluntary goal using almost exclusively out-of-state renewable generation resources.  </a:t>
            </a:r>
          </a:p>
          <a:p>
            <a:pPr defTabSz="931774">
              <a:defRPr/>
            </a:pPr>
            <a:r>
              <a:rPr lang="en-US" baseline="0" dirty="0" smtClean="0"/>
              <a:t>Additionally, some states like Arizona and Colorado have specific requirements to supplant retail sales with distributed generation.  While these resources were not included in the goal computation for each state, the resources can be used for compliance.  The challenge will be designing a compliance program that captures these activities and any grid defectors in a state plan that covers all electricity providers and not just the regulated utilities.  </a:t>
            </a:r>
          </a:p>
          <a:p>
            <a:pPr defTabSz="931774">
              <a:defRPr/>
            </a:pPr>
            <a:r>
              <a:rPr lang="en-US" baseline="0" dirty="0" smtClean="0"/>
              <a:t>Additionally, States will have to address the myriad of RPS and REST compliance requirements among the regulated and unregulated utilities and energy providers; the issue of Rest or RPS credit multipliers that would result in the double counting of avoided emissions; the variation between the State’s and the EPA’s definition of renewables; and lastly the actual avoided emissions from installing new generation resources as the state’s emission rate declines over time.</a:t>
            </a:r>
          </a:p>
          <a:p>
            <a:pPr defTabSz="931774">
              <a:defRPr/>
            </a:pPr>
            <a:r>
              <a:rPr lang="en-US" baseline="0" dirty="0" smtClean="0"/>
              <a:t>All of these factors point to the need for some sort of inter agency and multi state cooperation.  This need not necessarily be a  multistate plan, but states will have to agree on how to account for the mismatch between in state renewable generation and renewable generation for REST or RPS compliance used to serve retail load.</a:t>
            </a:r>
          </a:p>
          <a:p>
            <a:pPr defTabSz="931774">
              <a:defRPr/>
            </a:pPr>
            <a:r>
              <a:rPr lang="en-US" baseline="0" dirty="0" smtClean="0"/>
              <a:t>All in all, the CPP’s goal computation is not perfectly aligned with Arizona’s REST, but it does allow for greater compliance from Renewables than the REST.  States are afforded the flexibility to include renewable resources other than utility scale resources used in the goal computation.  The challenge will not be in meeting the renewable portion of the goal, rather it will be in building the institutional capacity to enforce, monitor and verify the environmental benefit of </a:t>
            </a:r>
            <a:r>
              <a:rPr lang="en-US" baseline="0" dirty="0" err="1" smtClean="0"/>
              <a:t>of</a:t>
            </a:r>
            <a:r>
              <a:rPr lang="en-US" baseline="0" dirty="0" smtClean="0"/>
              <a:t> both utility and distributed renewable generation included in state plans.</a:t>
            </a:r>
          </a:p>
        </p:txBody>
      </p:sp>
      <p:sp>
        <p:nvSpPr>
          <p:cNvPr id="4" name="Slide Number Placeholder 3"/>
          <p:cNvSpPr>
            <a:spLocks noGrp="1"/>
          </p:cNvSpPr>
          <p:nvPr>
            <p:ph type="sldNum" sz="quarter" idx="10"/>
          </p:nvPr>
        </p:nvSpPr>
        <p:spPr/>
        <p:txBody>
          <a:bodyPr/>
          <a:lstStyle/>
          <a:p>
            <a:fld id="{175A6592-8C83-4499-BAA3-3293923D9871}" type="slidenum">
              <a:rPr lang="en-US" smtClean="0"/>
              <a:t>23</a:t>
            </a:fld>
            <a:endParaRPr lang="en-US"/>
          </a:p>
        </p:txBody>
      </p:sp>
    </p:spTree>
    <p:extLst>
      <p:ext uri="{BB962C8B-B14F-4D97-AF65-F5344CB8AC3E}">
        <p14:creationId xmlns:p14="http://schemas.microsoft.com/office/powerpoint/2010/main" val="408736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5A6592-8C83-4499-BAA3-3293923D9871}" type="slidenum">
              <a:rPr lang="en-US" smtClean="0"/>
              <a:t>24</a:t>
            </a:fld>
            <a:endParaRPr lang="en-US"/>
          </a:p>
        </p:txBody>
      </p:sp>
    </p:spTree>
    <p:extLst>
      <p:ext uri="{BB962C8B-B14F-4D97-AF65-F5344CB8AC3E}">
        <p14:creationId xmlns:p14="http://schemas.microsoft.com/office/powerpoint/2010/main" val="71466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EERS applies to Investor owned,</a:t>
            </a:r>
            <a:r>
              <a:rPr lang="en-US" baseline="0" dirty="0" smtClean="0"/>
              <a:t> Cooperative, and rural electric coops, as well as Gas utilities, gas coops and propane companies.  The affected electric utilities are expected to achieve cumulative efficiency savings of </a:t>
            </a:r>
            <a:r>
              <a:rPr lang="en-US" baseline="0" dirty="0" smtClean="0"/>
              <a:t>up to 22</a:t>
            </a:r>
            <a:r>
              <a:rPr lang="en-US" baseline="0" dirty="0" smtClean="0"/>
              <a:t>% by 2020, while the affected gas utilities are expected to achieve 6% cumulative savings over the same period</a:t>
            </a:r>
            <a:r>
              <a:rPr lang="en-US" baseline="0" dirty="0" smtClean="0"/>
              <a:t>. </a:t>
            </a:r>
            <a:r>
              <a:rPr lang="en-US" sz="1200" kern="1200" dirty="0" smtClean="0">
                <a:solidFill>
                  <a:schemeClr val="tx1"/>
                </a:solidFill>
                <a:effectLst/>
                <a:latin typeface="+mn-lt"/>
                <a:ea typeface="+mn-ea"/>
                <a:cs typeface="+mn-cs"/>
              </a:rPr>
              <a:t>It should be noted that while</a:t>
            </a:r>
            <a:r>
              <a:rPr lang="en-US" sz="1200" kern="1200" baseline="0" dirty="0" smtClean="0">
                <a:solidFill>
                  <a:schemeClr val="tx1"/>
                </a:solidFill>
                <a:effectLst/>
                <a:latin typeface="+mn-lt"/>
                <a:ea typeface="+mn-ea"/>
                <a:cs typeface="+mn-cs"/>
              </a:rPr>
              <a:t> peak demand savings can only account for 2% of the goal for Investor Owned Utilities, there is not necessarily a limit to the peak demand savings that can be counted under the CPP.</a:t>
            </a:r>
            <a:endParaRPr lang="en-US" sz="1200" kern="1200" dirty="0" smtClean="0">
              <a:solidFill>
                <a:schemeClr val="tx1"/>
              </a:solidFill>
              <a:effectLst/>
              <a:latin typeface="+mn-lt"/>
              <a:ea typeface="+mn-ea"/>
              <a:cs typeface="+mn-cs"/>
            </a:endParaRPr>
          </a:p>
          <a:p>
            <a:r>
              <a:rPr lang="en-US" dirty="0" smtClean="0"/>
              <a:t>SRP</a:t>
            </a:r>
            <a:r>
              <a:rPr lang="en-US" baseline="0" dirty="0" smtClean="0"/>
              <a:t> </a:t>
            </a:r>
            <a:r>
              <a:rPr lang="en-US" baseline="0" dirty="0" smtClean="0"/>
              <a:t>is a public utility so their</a:t>
            </a:r>
            <a:r>
              <a:rPr lang="en-US" dirty="0" smtClean="0"/>
              <a:t> utility</a:t>
            </a:r>
            <a:r>
              <a:rPr lang="en-US" baseline="0" dirty="0" smtClean="0"/>
              <a:t> board approves funding for demand side management programs, similar to the ACC.  </a:t>
            </a:r>
            <a:r>
              <a:rPr lang="en-US" sz="1200" kern="1200" dirty="0" smtClean="0">
                <a:solidFill>
                  <a:schemeClr val="tx1"/>
                </a:solidFill>
                <a:effectLst/>
                <a:latin typeface="+mn-lt"/>
                <a:ea typeface="+mn-ea"/>
                <a:cs typeface="+mn-cs"/>
              </a:rPr>
              <a:t>SRP also has a large portfolio of well-established energy efficiency programs and a similar goal through their Sustainable Portfolio Principles (SPP) Objective.  The SPP Objective is a Board mandate which requires SRP to have 20% of its resources come from sustainable resources by the year 2020. Within the goal, there is an EE component and annual EE savings targets which grow from 1.50% in 2012-2014 to 2.00% in 2018-2020.</a:t>
            </a:r>
          </a:p>
          <a:p>
            <a:r>
              <a:rPr lang="en-US" sz="1200" kern="1200" dirty="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area</a:t>
            </a:r>
            <a:r>
              <a:rPr lang="en-US" sz="1200" kern="1200" baseline="0" dirty="0" smtClean="0">
                <a:solidFill>
                  <a:schemeClr val="tx1"/>
                </a:solidFill>
                <a:effectLst/>
                <a:latin typeface="+mn-lt"/>
                <a:ea typeface="+mn-ea"/>
                <a:cs typeface="+mn-cs"/>
              </a:rPr>
              <a:t> that may pose a challenge is that affected utilities are allowed to account for up 25% of any one year’s goal by using energy savings from sponsored renewable energy projects.  The effect this has on double counting is unclear at this point until ADEQ can look over the compliance data from the EERS.</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25</a:t>
            </a:fld>
            <a:endParaRPr lang="en-US"/>
          </a:p>
        </p:txBody>
      </p:sp>
    </p:spTree>
    <p:extLst>
      <p:ext uri="{BB962C8B-B14F-4D97-AF65-F5344CB8AC3E}">
        <p14:creationId xmlns:p14="http://schemas.microsoft.com/office/powerpoint/2010/main" val="561431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Arizona is a leader in energy efficiency. </a:t>
            </a:r>
            <a:r>
              <a:rPr lang="en-US" dirty="0" smtClean="0"/>
              <a:t>The</a:t>
            </a:r>
            <a:r>
              <a:rPr lang="en-US" baseline="0" dirty="0" smtClean="0"/>
              <a:t> American Council for and Energy Efficient Economy has ranked Arizona 12</a:t>
            </a:r>
            <a:r>
              <a:rPr lang="en-US" baseline="30000" dirty="0" smtClean="0"/>
              <a:t>th</a:t>
            </a:r>
            <a:r>
              <a:rPr lang="en-US" baseline="0" dirty="0" smtClean="0"/>
              <a:t> amongst the all states in their most recent energy efficiency score card based on energy efficiency policies and programs.  Arizona is a leader in energy efficiency.  </a:t>
            </a:r>
          </a:p>
          <a:p>
            <a:r>
              <a:rPr lang="en-US" baseline="0" dirty="0" smtClean="0"/>
              <a:t>Arizona utilities have a growing portfolio of energy efficiency programs that result in avoided or reduced emissions that displace fossil fired generation.  Even utilities not governed by the ACC have implemented demand side management programs, helping make Arizona a leader in efficiency.  In addition, the ACC has granted full and partial revenue decoupling to change the business model for these utilities to allow cost recovery for declines in retail sales due to things like efficiency.  This removes the incentive for regulated utilities to increase sales to increase revenue generation.</a:t>
            </a:r>
          </a:p>
          <a:p>
            <a:r>
              <a:rPr lang="en-US" baseline="0" dirty="0" smtClean="0"/>
              <a:t>Besides the EERS Arizona state government also promotes energy efficiency by example through its government buildings and contracts standards.  The state funds energy efficiency research and development through its three state universities.  The state also offers limited consumer incentives such as property tax exemptions.  </a:t>
            </a:r>
          </a:p>
          <a:p>
            <a:r>
              <a:rPr lang="en-US" dirty="0" smtClean="0"/>
              <a:t>The state has appliance standards that set</a:t>
            </a:r>
            <a:r>
              <a:rPr lang="en-US" baseline="0" dirty="0" smtClean="0"/>
              <a:t> minimum efficiency requirements for certain appliances sold in the state, and many state localities have adopted building codes that promote energy efficiency.  The local jurisdictions that have adopted modern building codes covers 90% of the state’s population.</a:t>
            </a:r>
          </a:p>
          <a:p>
            <a:r>
              <a:rPr lang="en-US" baseline="0" dirty="0" smtClean="0"/>
              <a:t>Even the states ta incentives for alternative fuel vehicles can have an impact on energy efficiency in Arizona.  As more plug-in electric vehicles are registered in the state, energy consumption patterns will change, creating more opportunities for efficiency in the future.</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26</a:t>
            </a:fld>
            <a:endParaRPr lang="en-US"/>
          </a:p>
        </p:txBody>
      </p:sp>
    </p:spTree>
    <p:extLst>
      <p:ext uri="{BB962C8B-B14F-4D97-AF65-F5344CB8AC3E}">
        <p14:creationId xmlns:p14="http://schemas.microsoft.com/office/powerpoint/2010/main" val="1928650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number of energy efficiency measures states can employ to claim credit towards meeting state goals.  </a:t>
            </a:r>
          </a:p>
          <a:p>
            <a:r>
              <a:rPr lang="en-US" baseline="0" dirty="0" smtClean="0"/>
              <a:t>Demand </a:t>
            </a:r>
            <a:r>
              <a:rPr lang="en-US" baseline="0" dirty="0" smtClean="0"/>
              <a:t>response strategies can be very effective in reducing load during critical periods.  These strategies can include non-</a:t>
            </a:r>
            <a:r>
              <a:rPr lang="en-US" baseline="0" dirty="0" err="1" smtClean="0"/>
              <a:t>disruptable</a:t>
            </a:r>
            <a:r>
              <a:rPr lang="en-US" baseline="0" dirty="0" smtClean="0"/>
              <a:t> programs such as time of use pricing or peak time rebates that give a financial incentive to minimize peak usage, all the way up to direct load control or interruptible load programs that allow system operators to remotely control or interrupt load during critical peak times.  Energy storage systems are also demand response technologies in where they allow for utilities and consumers to store cheaper power for higher demand periods, increase the value of renewables, or smooth intermittent resources; all displacing the need for operating fossil peaking units to meet the avoided load.</a:t>
            </a:r>
          </a:p>
          <a:p>
            <a:r>
              <a:rPr lang="en-US" baseline="0" dirty="0" smtClean="0"/>
              <a:t>States </a:t>
            </a:r>
            <a:r>
              <a:rPr lang="en-US" baseline="0" dirty="0" smtClean="0"/>
              <a:t>can also employ energy efficiency programs—programs that actually promote the consumption of </a:t>
            </a:r>
            <a:r>
              <a:rPr lang="en-US" baseline="0" dirty="0" smtClean="0"/>
              <a:t>less electricity </a:t>
            </a:r>
            <a:r>
              <a:rPr lang="en-US" baseline="0" dirty="0" smtClean="0"/>
              <a:t>without reducing the amount of work performed.  Strategies such as offering rebates for installing more energy efficient appliances or equipment; more stringent building codes or energy standards; employing energy management technologies; or designing educational programs to increase energy efficiency will all add to reduced demand on the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a:t>
            </a:r>
            <a:r>
              <a:rPr lang="en-US" baseline="0" dirty="0" smtClean="0"/>
              <a:t>of these strategies should be creditable under the program, many of which are already being employed in Arizona.  The challenge will not be getting Arizonans to be more energy efficient, rather it will be creating the evaluation, measurement and verification programs that conform with Clean Air Act requirements to capture these energy savings</a:t>
            </a:r>
            <a:r>
              <a:rPr lang="en-US" baseline="0" dirty="0" smtClean="0"/>
              <a:t>. </a:t>
            </a:r>
            <a:r>
              <a:rPr lang="en-US" b="0" baseline="0" dirty="0" smtClean="0"/>
              <a:t>The three largest electric utilities in the state, APS, SRP and TEP currently following industry best practices and use the services of the third-party measurement and evaluation firms that are capable of creating a process for the State.</a:t>
            </a:r>
          </a:p>
        </p:txBody>
      </p:sp>
      <p:sp>
        <p:nvSpPr>
          <p:cNvPr id="4" name="Slide Number Placeholder 3"/>
          <p:cNvSpPr>
            <a:spLocks noGrp="1"/>
          </p:cNvSpPr>
          <p:nvPr>
            <p:ph type="sldNum" sz="quarter" idx="10"/>
          </p:nvPr>
        </p:nvSpPr>
        <p:spPr/>
        <p:txBody>
          <a:bodyPr/>
          <a:lstStyle/>
          <a:p>
            <a:fld id="{175A6592-8C83-4499-BAA3-3293923D9871}" type="slidenum">
              <a:rPr lang="en-US" smtClean="0"/>
              <a:t>27</a:t>
            </a:fld>
            <a:endParaRPr lang="en-US"/>
          </a:p>
        </p:txBody>
      </p:sp>
    </p:spTree>
    <p:extLst>
      <p:ext uri="{BB962C8B-B14F-4D97-AF65-F5344CB8AC3E}">
        <p14:creationId xmlns:p14="http://schemas.microsoft.com/office/powerpoint/2010/main" val="500801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28</a:t>
            </a:fld>
            <a:endParaRPr lang="en-US"/>
          </a:p>
        </p:txBody>
      </p:sp>
    </p:spTree>
    <p:extLst>
      <p:ext uri="{BB962C8B-B14F-4D97-AF65-F5344CB8AC3E}">
        <p14:creationId xmlns:p14="http://schemas.microsoft.com/office/powerpoint/2010/main" val="359556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29</a:t>
            </a:fld>
            <a:endParaRPr lang="en-US"/>
          </a:p>
        </p:txBody>
      </p:sp>
    </p:spTree>
    <p:extLst>
      <p:ext uri="{BB962C8B-B14F-4D97-AF65-F5344CB8AC3E}">
        <p14:creationId xmlns:p14="http://schemas.microsoft.com/office/powerpoint/2010/main" val="369829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4</a:t>
            </a:fld>
            <a:endParaRPr lang="en-US"/>
          </a:p>
        </p:txBody>
      </p:sp>
    </p:spTree>
    <p:extLst>
      <p:ext uri="{BB962C8B-B14F-4D97-AF65-F5344CB8AC3E}">
        <p14:creationId xmlns:p14="http://schemas.microsoft.com/office/powerpoint/2010/main" val="63521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Arizona has the most diversified Electricity Generation portfolio</a:t>
            </a:r>
            <a:r>
              <a:rPr lang="en-US" baseline="0" dirty="0" smtClean="0"/>
              <a:t> in the west.  While the most prominent generation resource in the Arizona portfolio is Coal at 36% of our generation capacity, natural gas and nuclear generation make up nearly 30% of our generation portfolio and renewable generation accounts for about 7.5% of our generation and counting. These generation portfolios are all dependent on an interconnected infrastructure.  Transmission infrastructure is needed to move electrons from load centers to demand centers.  Gas infrastructure is needed to move gas supply from gas and shale plays to generating units and retail customers.  </a:t>
            </a:r>
            <a:r>
              <a:rPr lang="en-US" baseline="0" dirty="0" err="1" smtClean="0"/>
              <a:t>Baseload</a:t>
            </a:r>
            <a:r>
              <a:rPr lang="en-US" baseline="0" dirty="0" smtClean="0"/>
              <a:t> and intermediate resources are necessary to firm renewable generation until the time that other technologies become commercialized and mature.  </a:t>
            </a:r>
          </a:p>
          <a:p>
            <a:r>
              <a:rPr lang="en-US" baseline="0" dirty="0" smtClean="0"/>
              <a:t>In fact, some of these firm resources in Arizona are used to supply </a:t>
            </a:r>
            <a:r>
              <a:rPr lang="en-US" baseline="0" dirty="0" err="1" smtClean="0"/>
              <a:t>baseload</a:t>
            </a:r>
            <a:r>
              <a:rPr lang="en-US" baseline="0" dirty="0" smtClean="0"/>
              <a:t> generation in other states.  The trade index ratio captures this transport of electrons between states and even other countries.  The net trade index ratio is the sum of total electricity supply (generation) within a state divided by the aggregate of the total disposition within that state and net interstate trade.  A trade index ratio of less than one indicates a state is a net importer of electricity to supply retail load.  Conversely a trade index ratio greater than one indicates a state is a net energy exporter.  Arizona is a net energy exporter, and this is important when discussing who is responsible for emissions and avoided emissions.  Is energy consumed in a net importing state as clean as the EPA calculations indicate if retail load is being served by coal and gas generation from out of state?</a:t>
            </a:r>
          </a:p>
          <a:p>
            <a:r>
              <a:rPr lang="en-US" baseline="0" dirty="0" smtClean="0"/>
              <a:t>In essence, the transition to a cleaner energy economy is one that must be thoughtful and consider the implications of energy consumption, infrastructure and economic development within a state and to some extent beyond its borders.</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5</a:t>
            </a:fld>
            <a:endParaRPr lang="en-US"/>
          </a:p>
        </p:txBody>
      </p:sp>
    </p:spTree>
    <p:extLst>
      <p:ext uri="{BB962C8B-B14F-4D97-AF65-F5344CB8AC3E}">
        <p14:creationId xmlns:p14="http://schemas.microsoft.com/office/powerpoint/2010/main" val="376401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CPP,</a:t>
            </a:r>
            <a:r>
              <a:rPr lang="en-US" baseline="0" dirty="0" smtClean="0"/>
              <a:t> the EPA examined 19 facilities owned and operated by Electric utilities both in state and out of state or by merchant generators.  These facilities are responsible for over 99% of the direct CO2 emissions from the electric power sector in the state.</a:t>
            </a:r>
          </a:p>
          <a:p>
            <a:r>
              <a:rPr lang="en-US" baseline="0" dirty="0" smtClean="0"/>
              <a:t>The total mass of emissions from each of these sources is not equal.  It is highly dependent on the utilization (capacity factor) of each f these facilities.  He coal units tend to emit the most carbon emissions because they have the highest average annual carbon intensity of the affected conventional resources.  </a:t>
            </a:r>
          </a:p>
          <a:p>
            <a:r>
              <a:rPr lang="en-US" baseline="0" dirty="0" smtClean="0"/>
              <a:t>Although the Oil/Gas steam resources units have the next highest average carbon intensity, the emissions from these resources amount to less than 5% of direct carbon emissions from the sector as their utilization is reserved almost exclusively to meet peak demand and reserve requirements.  </a:t>
            </a:r>
          </a:p>
          <a:p>
            <a:r>
              <a:rPr lang="en-US" baseline="0" dirty="0" smtClean="0"/>
              <a:t>In fact, some of the larger NGCC plants like Mesquite, Gila River and </a:t>
            </a:r>
            <a:r>
              <a:rPr lang="en-US" baseline="0" dirty="0" err="1" smtClean="0"/>
              <a:t>Redhawk</a:t>
            </a:r>
            <a:r>
              <a:rPr lang="en-US" baseline="0" dirty="0" smtClean="0"/>
              <a:t> emitted more emissions in 2012 than the Apache Coal Generating Station simply for the fact their utilization was significantly higher.</a:t>
            </a:r>
          </a:p>
        </p:txBody>
      </p:sp>
      <p:sp>
        <p:nvSpPr>
          <p:cNvPr id="4" name="Slide Number Placeholder 3"/>
          <p:cNvSpPr>
            <a:spLocks noGrp="1"/>
          </p:cNvSpPr>
          <p:nvPr>
            <p:ph type="sldNum" sz="quarter" idx="10"/>
          </p:nvPr>
        </p:nvSpPr>
        <p:spPr/>
        <p:txBody>
          <a:bodyPr/>
          <a:lstStyle/>
          <a:p>
            <a:fld id="{175A6592-8C83-4499-BAA3-3293923D9871}" type="slidenum">
              <a:rPr lang="en-US" smtClean="0"/>
              <a:t>6</a:t>
            </a:fld>
            <a:endParaRPr lang="en-US"/>
          </a:p>
        </p:txBody>
      </p:sp>
    </p:spTree>
    <p:extLst>
      <p:ext uri="{BB962C8B-B14F-4D97-AF65-F5344CB8AC3E}">
        <p14:creationId xmlns:p14="http://schemas.microsoft.com/office/powerpoint/2010/main" val="222322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nation’s transmission grid is inherently interconnected.  Over time, load centers</a:t>
            </a:r>
            <a:r>
              <a:rPr lang="en-US" baseline="0" dirty="0" smtClean="0"/>
              <a:t> have changed and generating capacity has grown to meet fluctuations and increases in demand.  For this very reason, transmission infrastructure is planned and managed on a regional scale, allowing energy to cross state borders on both its wholesale and retail load serving capabilities to meet demand in a reliable fashion.  Electricity is a commodity that is almost treated as a common good. When a customer flips a switch, there is a subconscious expectation that the power will be there, the frequency will be stable, and everything connected to the grid will simply work.  One cannot understand the state of Arizona’s energy without looking beyond megawatt hours generated.  To understand the electric power industry, one must view the system holistically.  </a:t>
            </a:r>
          </a:p>
          <a:p>
            <a:r>
              <a:rPr lang="en-US" baseline="0" dirty="0" err="1" smtClean="0"/>
              <a:t>Baseload</a:t>
            </a:r>
            <a:r>
              <a:rPr lang="en-US" baseline="0" dirty="0" smtClean="0"/>
              <a:t> generating resources consume a fuel and produce a waste stream.  These resources must be sited outside of large population centers and their waste streams controlled to ensure they meet energy demand sustainably.  Transmission infrastructure has been built to facilitate the grid in its current state.  As we transition to a cleaner, more modern grid, more emphasis will need to be placed on building out a transmission infrastructure that accommodates resources such as renewables that have different citing considerations than conventional generation.  Creating the grid of the future will be a heavy undertaking that requires large capital expenditures and thoughtful planning.</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7</a:t>
            </a:fld>
            <a:endParaRPr lang="en-US"/>
          </a:p>
        </p:txBody>
      </p:sp>
    </p:spTree>
    <p:extLst>
      <p:ext uri="{BB962C8B-B14F-4D97-AF65-F5344CB8AC3E}">
        <p14:creationId xmlns:p14="http://schemas.microsoft.com/office/powerpoint/2010/main" val="59720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goes for our natural gas infrastructure.  In the areas of the state where coal plants exist, there is often a lack of natural gas infrastructure.  Fuel</a:t>
            </a:r>
            <a:r>
              <a:rPr lang="en-US" baseline="0" dirty="0" smtClean="0"/>
              <a:t> switching at some of these plants will require new natural gas infrastructure to be built.  To maintain resiliency in the system, gas storage and infrastructure security are important aspects of planning future gas generation resources.  In a future state where Arizona is reliant on natural gas for a significantly larger portion of its generation portfolio, reliability must be maintained so that an unplanned event that compromises one of the states major natural gas pipelines does not result in a large portion of our grid going down.  In the hottest months, this scenario could prove to be a significant human health risk to the residents of Arizona.</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8</a:t>
            </a:fld>
            <a:endParaRPr lang="en-US"/>
          </a:p>
        </p:txBody>
      </p:sp>
    </p:spTree>
    <p:extLst>
      <p:ext uri="{BB962C8B-B14F-4D97-AF65-F5344CB8AC3E}">
        <p14:creationId xmlns:p14="http://schemas.microsoft.com/office/powerpoint/2010/main" val="198094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designing this new infrastructure, states</a:t>
            </a:r>
            <a:r>
              <a:rPr lang="en-US" baseline="0" dirty="0" smtClean="0"/>
              <a:t> must consider both gas pipeline capacity and production to ensure system reliability.  Not that a transition from coal to gas cannot be achieved, rather it must be done right with the proper attention paid to regional grid stability.  As shown in the first slide, Nevada and California already rely on natural gas for the majority of their electricity generation.  As the states in the west increase their natural gas consumption, the region will become a much larger net importer of natural gas.  Price volatility will become a much bigger risk to resource planning as gas supplies can be fickle as gas is difficult to store in reserve.  Gas will have to be transported from the regions where there is a glut of production to the regions where demand is increasing.  Additionally, other factors that impact gas production, such as availability of water ad regulation will need to be considered.  The expected result of the implementation of the CPP will be a significant expansion of existing gas infrastructure to meet the increase in demand.</a:t>
            </a:r>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9</a:t>
            </a:fld>
            <a:endParaRPr lang="en-US"/>
          </a:p>
        </p:txBody>
      </p:sp>
    </p:spTree>
    <p:extLst>
      <p:ext uri="{BB962C8B-B14F-4D97-AF65-F5344CB8AC3E}">
        <p14:creationId xmlns:p14="http://schemas.microsoft.com/office/powerpoint/2010/main" val="123824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utilities</a:t>
            </a:r>
            <a:r>
              <a:rPr lang="en-US" baseline="0" dirty="0" smtClean="0"/>
              <a:t> plan for future resource needs and constraints?  One tool is the Integrated Resource Planning Process.  Integrated resource planning is the process of evaluating a full suite of resource options to provide reliable electric service to a utility’s customers at the lowest system cost over a defined planning horizon.  The process involves the five steps outlined to the left.  </a:t>
            </a:r>
          </a:p>
          <a:p>
            <a:pPr marL="171450" indent="-171450">
              <a:buFont typeface="Arial" panose="020B0604020202020204" pitchFamily="34" charset="0"/>
              <a:buChar char="•"/>
            </a:pPr>
            <a:r>
              <a:rPr lang="en-US" baseline="0" dirty="0" smtClean="0"/>
              <a:t>Assess System Needs</a:t>
            </a:r>
          </a:p>
          <a:p>
            <a:pPr marL="171450" indent="-171450">
              <a:buFont typeface="Arial" panose="020B0604020202020204" pitchFamily="34" charset="0"/>
              <a:buChar char="•"/>
            </a:pPr>
            <a:r>
              <a:rPr lang="en-US" baseline="0" dirty="0" smtClean="0"/>
              <a:t>Consider Resource options available to meet those needs</a:t>
            </a:r>
          </a:p>
          <a:p>
            <a:pPr marL="171450" indent="-171450">
              <a:buFont typeface="Arial" panose="020B0604020202020204" pitchFamily="34" charset="0"/>
              <a:buChar char="•"/>
            </a:pPr>
            <a:r>
              <a:rPr lang="en-US" baseline="0" dirty="0" smtClean="0"/>
              <a:t>Assess risks such as infrastructure, changing business environment, increasing regulation, etc.</a:t>
            </a:r>
          </a:p>
          <a:p>
            <a:pPr marL="171450" indent="-171450">
              <a:buFont typeface="Arial" panose="020B0604020202020204" pitchFamily="34" charset="0"/>
              <a:buChar char="•"/>
            </a:pPr>
            <a:r>
              <a:rPr lang="en-US" baseline="0" dirty="0" smtClean="0"/>
              <a:t>Develop a suite of portfolio options that address different scenarios</a:t>
            </a:r>
          </a:p>
          <a:p>
            <a:pPr marL="171450" indent="-171450">
              <a:buFont typeface="Arial" panose="020B0604020202020204" pitchFamily="34" charset="0"/>
              <a:buChar char="•"/>
            </a:pPr>
            <a:r>
              <a:rPr lang="en-US" baseline="0" dirty="0" smtClean="0"/>
              <a:t>Select a portfolio option that offers the greatest reliability at the lowest cost to the rate payer.</a:t>
            </a:r>
          </a:p>
          <a:p>
            <a:r>
              <a:rPr lang="en-US" baseline="0" dirty="0" smtClean="0"/>
              <a:t>That being said, IRPs rely heavily on forecasting and scenario planning.  The products developed by utilities are only projections of resource needs and operating constraints identified at the time the IRP is completed.</a:t>
            </a:r>
            <a:endParaRPr lang="en-US" dirty="0" smtClean="0"/>
          </a:p>
        </p:txBody>
      </p:sp>
      <p:sp>
        <p:nvSpPr>
          <p:cNvPr id="4" name="Slide Number Placeholder 3"/>
          <p:cNvSpPr>
            <a:spLocks noGrp="1"/>
          </p:cNvSpPr>
          <p:nvPr>
            <p:ph type="sldNum" sz="quarter" idx="10"/>
          </p:nvPr>
        </p:nvSpPr>
        <p:spPr/>
        <p:txBody>
          <a:bodyPr/>
          <a:lstStyle/>
          <a:p>
            <a:fld id="{175A6592-8C83-4499-BAA3-3293923D9871}" type="slidenum">
              <a:rPr lang="en-US" smtClean="0"/>
              <a:t>10</a:t>
            </a:fld>
            <a:endParaRPr lang="en-US"/>
          </a:p>
        </p:txBody>
      </p:sp>
    </p:spTree>
    <p:extLst>
      <p:ext uri="{BB962C8B-B14F-4D97-AF65-F5344CB8AC3E}">
        <p14:creationId xmlns:p14="http://schemas.microsoft.com/office/powerpoint/2010/main" val="1294864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337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11430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6014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9/3/2014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8994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9/3/2014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42977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9/3/2014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94522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9/3/2014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86739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9/3/2014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0151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9/3/2014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3834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73375"/>
            <a:ext cx="7772400" cy="1470025"/>
          </a:xfrm>
        </p:spPr>
        <p:txBody>
          <a:bodyPr/>
          <a:lstStyle>
            <a:lvl1pPr>
              <a:defRPr>
                <a:solidFill>
                  <a:srgbClr val="5C898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95800"/>
            <a:ext cx="6400800" cy="1143000"/>
          </a:xfrm>
        </p:spPr>
        <p:txBody>
          <a:bodyPr>
            <a:normAutofit/>
          </a:bodyPr>
          <a:lstStyle>
            <a:lvl1pPr marL="0" indent="0" algn="ctr">
              <a:buNone/>
              <a:defRPr sz="2400">
                <a:solidFill>
                  <a:srgbClr val="5C898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433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010400" cy="411162"/>
          </a:xfrm>
        </p:spPr>
        <p:txBody>
          <a:bodyPr>
            <a:noAutofit/>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410200"/>
          </a:xfrm>
        </p:spPr>
        <p:txBody>
          <a:bodyPr/>
          <a:lstStyle>
            <a:lvl1pPr marL="342900" indent="-342900">
              <a:buClr>
                <a:srgbClr val="006666"/>
              </a:buClr>
              <a:buFont typeface="Wingdings" panose="05000000000000000000" pitchFamily="2" charset="2"/>
              <a:buChar char="§"/>
              <a:defRPr/>
            </a:lvl1pPr>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851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ith Gree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5C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9/3/2014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81974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with Ta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D2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9/3/2014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27796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C898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9/3/2014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52318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9/3/2014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09398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9/3/2014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86688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9/3/2014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57743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010400" cy="411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9/3/2014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A6B18-137A-4AB5-81CE-F54D5D0A9005}" type="slidenum">
              <a:rPr lang="en-US" smtClean="0"/>
              <a:t>‹#›</a:t>
            </a:fld>
            <a:endParaRPr lang="en-US" dirty="0"/>
          </a:p>
        </p:txBody>
      </p:sp>
    </p:spTree>
    <p:extLst>
      <p:ext uri="{BB962C8B-B14F-4D97-AF65-F5344CB8AC3E}">
        <p14:creationId xmlns:p14="http://schemas.microsoft.com/office/powerpoint/2010/main" val="282000806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63" r:id="rId5"/>
    <p:sldLayoutId id="2147483662" r:id="rId6"/>
    <p:sldLayoutId id="2147483652" r:id="rId7"/>
    <p:sldLayoutId id="2147483653" r:id="rId8"/>
    <p:sldLayoutId id="2147483661" r:id="rId9"/>
    <p:sldLayoutId id="2147483655" r:id="rId10"/>
    <p:sldLayoutId id="2147483656" r:id="rId11"/>
    <p:sldLayoutId id="2147483657" r:id="rId12"/>
    <p:sldLayoutId id="2147483658" r:id="rId13"/>
    <p:sldLayoutId id="2147483659" r:id="rId14"/>
    <p:sldLayoutId id="2147483660" r:id="rId15"/>
  </p:sldLayoutIdLst>
  <p:hf hdr="0" ftr="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5C898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wallace.tai@azdeq.gov"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comments" Target="../comments/comment2.xml"/><Relationship Id="rId4" Type="http://schemas.openxmlformats.org/officeDocument/2006/relationships/hyperlink" Target="http://www.wecc.biz/committees/BOD/TEPPC/External/2013Plan_PlanSummary.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ghgdata.epa.gov/ghgp/main.do" TargetMode="External"/><Relationship Id="rId3" Type="http://schemas.openxmlformats.org/officeDocument/2006/relationships/hyperlink" Target="http://www.azgt.coop/electricity-generation-and-transmission/generation/arizona-electric-power-cooperative/" TargetMode="External"/><Relationship Id="rId7" Type="http://schemas.openxmlformats.org/officeDocument/2006/relationships/hyperlink" Target="http://www2.epa.gov/carbon-pollution-standards/clean-power-plan-proposed-rule-technical-documents"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www.eia.gov/" TargetMode="External"/><Relationship Id="rId11" Type="http://schemas.openxmlformats.org/officeDocument/2006/relationships/hyperlink" Target="http://www.aceee.org/sector/state-policy/arizona" TargetMode="External"/><Relationship Id="rId5" Type="http://schemas.openxmlformats.org/officeDocument/2006/relationships/hyperlink" Target="https://www.aps.com/en/residential/Pages/home.aspx" TargetMode="External"/><Relationship Id="rId10" Type="http://schemas.openxmlformats.org/officeDocument/2006/relationships/hyperlink" Target="http://www.azcc.gov/" TargetMode="External"/><Relationship Id="rId4" Type="http://schemas.openxmlformats.org/officeDocument/2006/relationships/hyperlink" Target="https://www.srpnet.com/" TargetMode="External"/><Relationship Id="rId9" Type="http://schemas.openxmlformats.org/officeDocument/2006/relationships/hyperlink" Target="http://www.dsireus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State of the Arizona Energy System</a:t>
            </a:r>
          </a:p>
        </p:txBody>
      </p:sp>
      <p:sp>
        <p:nvSpPr>
          <p:cNvPr id="3" name="Subtitle 2"/>
          <p:cNvSpPr>
            <a:spLocks noGrp="1"/>
          </p:cNvSpPr>
          <p:nvPr>
            <p:ph type="subTitle" idx="1"/>
          </p:nvPr>
        </p:nvSpPr>
        <p:spPr/>
        <p:txBody>
          <a:bodyPr/>
          <a:lstStyle/>
          <a:p>
            <a:r>
              <a:rPr lang="en-US" dirty="0"/>
              <a:t>Examining the current state of Arizona’s energy </a:t>
            </a:r>
            <a:r>
              <a:rPr lang="en-US" dirty="0" smtClean="0"/>
              <a:t>mix </a:t>
            </a:r>
            <a:r>
              <a:rPr lang="en-US" dirty="0"/>
              <a:t>in the context of the Clean Power Plan</a:t>
            </a:r>
          </a:p>
          <a:p>
            <a:endParaRPr lang="en-US" dirty="0"/>
          </a:p>
        </p:txBody>
      </p:sp>
    </p:spTree>
    <p:extLst>
      <p:ext uri="{BB962C8B-B14F-4D97-AF65-F5344CB8AC3E}">
        <p14:creationId xmlns:p14="http://schemas.microsoft.com/office/powerpoint/2010/main" val="271809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a:solidFill>
                  <a:srgbClr val="C00000"/>
                </a:solidFill>
              </a:rPr>
              <a:t>I</a:t>
            </a:r>
            <a:r>
              <a:rPr lang="en-US" dirty="0"/>
              <a:t>ntegrated </a:t>
            </a:r>
            <a:r>
              <a:rPr lang="en-US" dirty="0">
                <a:solidFill>
                  <a:srgbClr val="C00000"/>
                </a:solidFill>
              </a:rPr>
              <a:t>R</a:t>
            </a:r>
            <a:r>
              <a:rPr lang="en-US" dirty="0"/>
              <a:t>esource </a:t>
            </a:r>
            <a:r>
              <a:rPr lang="en-US" dirty="0">
                <a:solidFill>
                  <a:srgbClr val="C00000"/>
                </a:solidFill>
              </a:rPr>
              <a:t>P</a:t>
            </a:r>
            <a:r>
              <a:rPr lang="en-US" dirty="0"/>
              <a:t>lanning?</a:t>
            </a:r>
          </a:p>
        </p:txBody>
      </p:sp>
      <p:sp>
        <p:nvSpPr>
          <p:cNvPr id="3" name="Date Placeholder 2"/>
          <p:cNvSpPr>
            <a:spLocks noGrp="1"/>
          </p:cNvSpPr>
          <p:nvPr>
            <p:ph type="dt" sz="half" idx="10"/>
          </p:nvPr>
        </p:nvSpPr>
        <p:spPr/>
        <p:txBody>
          <a:bodyPr/>
          <a:lstStyle/>
          <a:p>
            <a:r>
              <a:rPr lang="en-US" smtClean="0"/>
              <a:t>9/3/2014</a:t>
            </a:r>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4280635074"/>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p:cNvSpPr txBox="1">
            <a:spLocks/>
          </p:cNvSpPr>
          <p:nvPr/>
        </p:nvSpPr>
        <p:spPr>
          <a:xfrm>
            <a:off x="4648200" y="1600200"/>
            <a:ext cx="4038600" cy="4525963"/>
          </a:xfrm>
          <a:prstGeom prst="rect">
            <a:avLst/>
          </a:prstGeom>
        </p:spPr>
        <p:txBody>
          <a:bodyPr>
            <a:normAutofit lnSpcReduction="10000"/>
          </a:bodyPr>
          <a:lstStyle>
            <a:lvl1pPr marL="342900" indent="-342900" algn="l" defTabSz="914400" rtl="0" eaLnBrk="1" latinLnBrk="0" hangingPunct="1">
              <a:spcBef>
                <a:spcPct val="20000"/>
              </a:spcBef>
              <a:buClr>
                <a:srgbClr val="5C898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000" dirty="0" smtClean="0">
                <a:solidFill>
                  <a:srgbClr val="C00000"/>
                </a:solidFill>
              </a:rPr>
              <a:t>I</a:t>
            </a:r>
            <a:r>
              <a:rPr lang="en-US" sz="3000" dirty="0" smtClean="0"/>
              <a:t>ntegrated </a:t>
            </a:r>
            <a:r>
              <a:rPr lang="en-US" sz="3000" dirty="0" smtClean="0">
                <a:solidFill>
                  <a:srgbClr val="C00000"/>
                </a:solidFill>
              </a:rPr>
              <a:t>R</a:t>
            </a:r>
            <a:r>
              <a:rPr lang="en-US" sz="3000" dirty="0" smtClean="0"/>
              <a:t>esource </a:t>
            </a:r>
            <a:r>
              <a:rPr lang="en-US" sz="3000" dirty="0" smtClean="0">
                <a:solidFill>
                  <a:srgbClr val="C00000"/>
                </a:solidFill>
              </a:rPr>
              <a:t>P</a:t>
            </a:r>
            <a:r>
              <a:rPr lang="en-US" sz="3000" dirty="0" smtClean="0"/>
              <a:t>lanning is the process of evaluating a full suite of resource options to provide reliable electric service to a utility’s customers at the lowest system cost over a defined planning horizon.</a:t>
            </a:r>
            <a:endParaRPr lang="en-US" sz="3000" dirty="0"/>
          </a:p>
        </p:txBody>
      </p:sp>
      <p:sp>
        <p:nvSpPr>
          <p:cNvPr id="5" name="Slide Number Placeholder 4"/>
          <p:cNvSpPr>
            <a:spLocks noGrp="1"/>
          </p:cNvSpPr>
          <p:nvPr>
            <p:ph type="sldNum" sz="quarter" idx="12"/>
          </p:nvPr>
        </p:nvSpPr>
        <p:spPr/>
        <p:txBody>
          <a:bodyPr/>
          <a:lstStyle/>
          <a:p>
            <a:fld id="{47AA6B18-137A-4AB5-81CE-F54D5D0A9005}" type="slidenum">
              <a:rPr lang="en-US" smtClean="0"/>
              <a:t>10</a:t>
            </a:fld>
            <a:endParaRPr lang="en-US"/>
          </a:p>
        </p:txBody>
      </p:sp>
    </p:spTree>
    <p:extLst>
      <p:ext uri="{BB962C8B-B14F-4D97-AF65-F5344CB8AC3E}">
        <p14:creationId xmlns:p14="http://schemas.microsoft.com/office/powerpoint/2010/main" val="3167299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Arizona Peak Load Requirement</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What is Peak </a:t>
            </a:r>
            <a:r>
              <a:rPr lang="en-US" dirty="0"/>
              <a:t>L</a:t>
            </a:r>
            <a:r>
              <a:rPr lang="en-US" dirty="0" smtClean="0"/>
              <a:t>oad /Peak Demand?</a:t>
            </a:r>
            <a:endParaRPr lang="en-US" dirty="0"/>
          </a:p>
        </p:txBody>
      </p:sp>
      <p:sp>
        <p:nvSpPr>
          <p:cNvPr id="6" name="Content Placeholder 5"/>
          <p:cNvSpPr>
            <a:spLocks noGrp="1"/>
          </p:cNvSpPr>
          <p:nvPr>
            <p:ph sz="half" idx="2"/>
          </p:nvPr>
        </p:nvSpPr>
        <p:spPr/>
        <p:txBody>
          <a:bodyPr/>
          <a:lstStyle/>
          <a:p>
            <a:r>
              <a:rPr lang="en-US" dirty="0" smtClean="0"/>
              <a:t>Maximum power requirement of a system during period of peak demand</a:t>
            </a:r>
          </a:p>
          <a:p>
            <a:pPr lvl="1"/>
            <a:r>
              <a:rPr lang="en-US" dirty="0" smtClean="0"/>
              <a:t>Based on historic demand</a:t>
            </a:r>
          </a:p>
          <a:p>
            <a:pPr lvl="1"/>
            <a:r>
              <a:rPr lang="en-US" dirty="0" smtClean="0"/>
              <a:t>Includes reserve requirements to meet peak demand during emergency situations</a:t>
            </a:r>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dirty="0" smtClean="0"/>
              <a:t>What is Arizona’s Peak Load Requirement?</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61563145"/>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9/3/2014</a:t>
            </a:r>
            <a:endParaRPr lang="en-US"/>
          </a:p>
        </p:txBody>
      </p:sp>
      <p:sp>
        <p:nvSpPr>
          <p:cNvPr id="10" name="Slide Number Placeholder 9"/>
          <p:cNvSpPr>
            <a:spLocks noGrp="1"/>
          </p:cNvSpPr>
          <p:nvPr>
            <p:ph type="sldNum" sz="quarter" idx="12"/>
          </p:nvPr>
        </p:nvSpPr>
        <p:spPr/>
        <p:txBody>
          <a:bodyPr/>
          <a:lstStyle/>
          <a:p>
            <a:fld id="{47AA6B18-137A-4AB5-81CE-F54D5D0A9005}" type="slidenum">
              <a:rPr lang="en-US" smtClean="0"/>
              <a:t>11</a:t>
            </a:fld>
            <a:endParaRPr lang="en-US"/>
          </a:p>
        </p:txBody>
      </p:sp>
    </p:spTree>
    <p:extLst>
      <p:ext uri="{BB962C8B-B14F-4D97-AF65-F5344CB8AC3E}">
        <p14:creationId xmlns:p14="http://schemas.microsoft.com/office/powerpoint/2010/main" val="143654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IRP</a:t>
            </a:r>
            <a:r>
              <a:rPr lang="en-US" dirty="0" smtClean="0"/>
              <a:t>: Summary of Planned Capacity Changes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1784620"/>
              </p:ext>
            </p:extLst>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710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Digging Deeper: Coal Generation in </a:t>
            </a:r>
            <a:r>
              <a:rPr lang="en-US" sz="3600" dirty="0" smtClean="0"/>
              <a:t>Arizona</a:t>
            </a:r>
            <a:endParaRPr lang="en-US" sz="3600" dirty="0"/>
          </a:p>
        </p:txBody>
      </p:sp>
      <p:sp>
        <p:nvSpPr>
          <p:cNvPr id="3" name="Date Placeholder 2"/>
          <p:cNvSpPr>
            <a:spLocks noGrp="1"/>
          </p:cNvSpPr>
          <p:nvPr>
            <p:ph type="dt" sz="half" idx="10"/>
          </p:nvPr>
        </p:nvSpPr>
        <p:spPr/>
        <p:txBody>
          <a:bodyPr/>
          <a:lstStyle/>
          <a:p>
            <a:r>
              <a:rPr lang="en-US" smtClean="0"/>
              <a:t>9/3/2014</a:t>
            </a:r>
            <a:endParaRPr lang="en-US"/>
          </a:p>
        </p:txBody>
      </p:sp>
      <p:sp>
        <p:nvSpPr>
          <p:cNvPr id="2" name="Slide Number Placeholder 1"/>
          <p:cNvSpPr>
            <a:spLocks noGrp="1"/>
          </p:cNvSpPr>
          <p:nvPr>
            <p:ph type="sldNum" sz="quarter" idx="12"/>
          </p:nvPr>
        </p:nvSpPr>
        <p:spPr/>
        <p:txBody>
          <a:bodyPr/>
          <a:lstStyle/>
          <a:p>
            <a:fld id="{47AA6B18-137A-4AB5-81CE-F54D5D0A9005}" type="slidenum">
              <a:rPr lang="en-US" smtClean="0"/>
              <a:t>13</a:t>
            </a:fld>
            <a:endParaRPr lang="en-US" dirty="0"/>
          </a:p>
        </p:txBody>
      </p:sp>
    </p:spTree>
    <p:extLst>
      <p:ext uri="{BB962C8B-B14F-4D97-AF65-F5344CB8AC3E}">
        <p14:creationId xmlns:p14="http://schemas.microsoft.com/office/powerpoint/2010/main" val="231935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a:t>
            </a:r>
            <a:r>
              <a:rPr lang="en-US" dirty="0" smtClean="0"/>
              <a:t>Affected Coal Facilities </a:t>
            </a:r>
            <a:r>
              <a:rPr lang="en-US" dirty="0"/>
              <a:t>and Ownership</a:t>
            </a:r>
          </a:p>
        </p:txBody>
      </p:sp>
      <p:sp>
        <p:nvSpPr>
          <p:cNvPr id="3" name="Date Placeholder 2"/>
          <p:cNvSpPr>
            <a:spLocks noGrp="1"/>
          </p:cNvSpPr>
          <p:nvPr>
            <p:ph type="dt" sz="half" idx="10"/>
          </p:nvPr>
        </p:nvSpPr>
        <p:spPr/>
        <p:txBody>
          <a:bodyPr/>
          <a:lstStyle/>
          <a:p>
            <a:r>
              <a:rPr lang="en-US" smtClean="0"/>
              <a:t>9/3/2014</a:t>
            </a:r>
            <a:endParaRPr lang="en-US"/>
          </a:p>
        </p:txBody>
      </p:sp>
      <p:sp>
        <p:nvSpPr>
          <p:cNvPr id="13" name="Rectangle 12"/>
          <p:cNvSpPr/>
          <p:nvPr/>
        </p:nvSpPr>
        <p:spPr>
          <a:xfrm>
            <a:off x="457200" y="838200"/>
            <a:ext cx="8229600" cy="5486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p:cNvGraphicFramePr/>
          <p:nvPr>
            <p:extLst>
              <p:ext uri="{D42A27DB-BD31-4B8C-83A1-F6EECF244321}">
                <p14:modId xmlns:p14="http://schemas.microsoft.com/office/powerpoint/2010/main" val="2287964493"/>
              </p:ext>
            </p:extLst>
          </p:nvPr>
        </p:nvGraphicFramePr>
        <p:xfrm>
          <a:off x="1371600" y="914400"/>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064713931"/>
              </p:ext>
            </p:extLst>
          </p:nvPr>
        </p:nvGraphicFramePr>
        <p:xfrm>
          <a:off x="5029200" y="914400"/>
          <a:ext cx="27432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4256265488"/>
              </p:ext>
            </p:extLst>
          </p:nvPr>
        </p:nvGraphicFramePr>
        <p:xfrm>
          <a:off x="1371600" y="3657600"/>
          <a:ext cx="27432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4261251606"/>
              </p:ext>
            </p:extLst>
          </p:nvPr>
        </p:nvGraphicFramePr>
        <p:xfrm>
          <a:off x="4419600" y="3581400"/>
          <a:ext cx="39624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8"/>
          <p:cNvSpPr/>
          <p:nvPr/>
        </p:nvSpPr>
        <p:spPr>
          <a:xfrm>
            <a:off x="2286000" y="449580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CO</a:t>
            </a:r>
            <a:r>
              <a:rPr lang="en-US" sz="1400" b="1" baseline="-25000" dirty="0" smtClean="0">
                <a:solidFill>
                  <a:schemeClr val="tx1"/>
                </a:solidFill>
              </a:rPr>
              <a:t>2</a:t>
            </a:r>
          </a:p>
          <a:p>
            <a:pPr algn="ctr"/>
            <a:r>
              <a:rPr lang="en-US" sz="1600" b="1" baseline="-25000" dirty="0" smtClean="0">
                <a:solidFill>
                  <a:schemeClr val="tx1"/>
                </a:solidFill>
              </a:rPr>
              <a:t>6.90 MT</a:t>
            </a:r>
            <a:endParaRPr lang="en-US" sz="1600" b="1" dirty="0">
              <a:solidFill>
                <a:schemeClr val="tx1"/>
              </a:solidFill>
            </a:endParaRPr>
          </a:p>
        </p:txBody>
      </p:sp>
      <p:sp>
        <p:nvSpPr>
          <p:cNvPr id="10" name="Oval 9"/>
          <p:cNvSpPr/>
          <p:nvPr/>
        </p:nvSpPr>
        <p:spPr>
          <a:xfrm>
            <a:off x="2286000" y="175260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CO</a:t>
            </a:r>
            <a:r>
              <a:rPr lang="en-US" sz="1400" b="1" baseline="-25000" dirty="0" smtClean="0">
                <a:solidFill>
                  <a:schemeClr val="tx1"/>
                </a:solidFill>
              </a:rPr>
              <a:t>2</a:t>
            </a:r>
          </a:p>
          <a:p>
            <a:pPr algn="ctr"/>
            <a:r>
              <a:rPr lang="en-US" sz="1600" b="1" baseline="-25000" dirty="0" smtClean="0">
                <a:solidFill>
                  <a:schemeClr val="tx1"/>
                </a:solidFill>
              </a:rPr>
              <a:t>1.86 MT</a:t>
            </a:r>
            <a:endParaRPr lang="en-US" sz="1600" b="1" dirty="0">
              <a:solidFill>
                <a:schemeClr val="tx1"/>
              </a:solidFill>
            </a:endParaRPr>
          </a:p>
        </p:txBody>
      </p:sp>
      <p:sp>
        <p:nvSpPr>
          <p:cNvPr id="11" name="Oval 10"/>
          <p:cNvSpPr/>
          <p:nvPr/>
        </p:nvSpPr>
        <p:spPr>
          <a:xfrm>
            <a:off x="5867400" y="175260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CO</a:t>
            </a:r>
            <a:r>
              <a:rPr lang="en-US" sz="1400" b="1" baseline="-25000" dirty="0" smtClean="0">
                <a:solidFill>
                  <a:schemeClr val="tx1"/>
                </a:solidFill>
              </a:rPr>
              <a:t>2</a:t>
            </a:r>
          </a:p>
          <a:p>
            <a:pPr algn="ctr"/>
            <a:r>
              <a:rPr lang="en-US" sz="1600" b="1" baseline="-25000" dirty="0" smtClean="0">
                <a:solidFill>
                  <a:schemeClr val="tx1"/>
                </a:solidFill>
              </a:rPr>
              <a:t>8.47 MT</a:t>
            </a:r>
            <a:endParaRPr lang="en-US" sz="1600" b="1" dirty="0">
              <a:solidFill>
                <a:schemeClr val="tx1"/>
              </a:solidFill>
            </a:endParaRPr>
          </a:p>
        </p:txBody>
      </p:sp>
      <p:sp>
        <p:nvSpPr>
          <p:cNvPr id="12" name="Oval 11"/>
          <p:cNvSpPr/>
          <p:nvPr/>
        </p:nvSpPr>
        <p:spPr>
          <a:xfrm>
            <a:off x="5867400" y="449580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CO</a:t>
            </a:r>
            <a:r>
              <a:rPr lang="en-US" sz="1400" b="1" baseline="-25000" dirty="0" smtClean="0">
                <a:solidFill>
                  <a:schemeClr val="tx1"/>
                </a:solidFill>
              </a:rPr>
              <a:t>2</a:t>
            </a:r>
          </a:p>
          <a:p>
            <a:pPr algn="ctr"/>
            <a:r>
              <a:rPr lang="en-US" sz="1600" b="1" baseline="-25000" dirty="0" smtClean="0">
                <a:solidFill>
                  <a:schemeClr val="tx1"/>
                </a:solidFill>
              </a:rPr>
              <a:t>10.38 MT</a:t>
            </a:r>
            <a:endParaRPr lang="en-US" sz="1600" b="1" dirty="0">
              <a:solidFill>
                <a:schemeClr val="tx1"/>
              </a:solidFill>
            </a:endParaRPr>
          </a:p>
        </p:txBody>
      </p:sp>
      <p:sp>
        <p:nvSpPr>
          <p:cNvPr id="14" name="Slide Number Placeholder 13"/>
          <p:cNvSpPr>
            <a:spLocks noGrp="1"/>
          </p:cNvSpPr>
          <p:nvPr>
            <p:ph type="sldNum" sz="quarter" idx="12"/>
          </p:nvPr>
        </p:nvSpPr>
        <p:spPr/>
        <p:txBody>
          <a:bodyPr/>
          <a:lstStyle/>
          <a:p>
            <a:fld id="{47AA6B18-137A-4AB5-81CE-F54D5D0A9005}" type="slidenum">
              <a:rPr lang="en-US" smtClean="0"/>
              <a:t>14</a:t>
            </a:fld>
            <a:endParaRPr lang="en-US"/>
          </a:p>
        </p:txBody>
      </p:sp>
    </p:spTree>
    <p:extLst>
      <p:ext uri="{BB962C8B-B14F-4D97-AF65-F5344CB8AC3E}">
        <p14:creationId xmlns:p14="http://schemas.microsoft.com/office/powerpoint/2010/main" val="216657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Arizona Compare?</a:t>
            </a:r>
            <a:endParaRPr lang="en-US" dirty="0"/>
          </a:p>
        </p:txBody>
      </p:sp>
      <p:sp>
        <p:nvSpPr>
          <p:cNvPr id="3" name="Date Placeholder 2"/>
          <p:cNvSpPr>
            <a:spLocks noGrp="1"/>
          </p:cNvSpPr>
          <p:nvPr>
            <p:ph type="dt" sz="half" idx="10"/>
          </p:nvPr>
        </p:nvSpPr>
        <p:spPr/>
        <p:txBody>
          <a:bodyPr/>
          <a:lstStyle/>
          <a:p>
            <a:r>
              <a:rPr lang="en-US" smtClean="0"/>
              <a:t>9/3/2014</a:t>
            </a:r>
            <a:endParaRPr lang="en-US"/>
          </a:p>
        </p:txBody>
      </p:sp>
      <p:graphicFrame>
        <p:nvGraphicFramePr>
          <p:cNvPr id="5" name="Chart 4"/>
          <p:cNvGraphicFramePr/>
          <p:nvPr>
            <p:extLst>
              <p:ext uri="{D42A27DB-BD31-4B8C-83A1-F6EECF244321}">
                <p14:modId xmlns:p14="http://schemas.microsoft.com/office/powerpoint/2010/main" val="3747638325"/>
              </p:ext>
            </p:extLst>
          </p:nvPr>
        </p:nvGraphicFramePr>
        <p:xfrm>
          <a:off x="457200" y="990600"/>
          <a:ext cx="8229600" cy="164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062250547"/>
              </p:ext>
            </p:extLst>
          </p:nvPr>
        </p:nvGraphicFramePr>
        <p:xfrm>
          <a:off x="457200" y="2895600"/>
          <a:ext cx="822960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771591344"/>
              </p:ext>
            </p:extLst>
          </p:nvPr>
        </p:nvGraphicFramePr>
        <p:xfrm>
          <a:off x="457200" y="4800600"/>
          <a:ext cx="8229600" cy="1645920"/>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7"/>
          <p:cNvSpPr>
            <a:spLocks noGrp="1"/>
          </p:cNvSpPr>
          <p:nvPr>
            <p:ph type="sldNum" sz="quarter" idx="12"/>
          </p:nvPr>
        </p:nvSpPr>
        <p:spPr/>
        <p:txBody>
          <a:bodyPr/>
          <a:lstStyle/>
          <a:p>
            <a:fld id="{47AA6B18-137A-4AB5-81CE-F54D5D0A9005}" type="slidenum">
              <a:rPr lang="en-US" smtClean="0"/>
              <a:t>15</a:t>
            </a:fld>
            <a:endParaRPr lang="en-US"/>
          </a:p>
        </p:txBody>
      </p:sp>
    </p:spTree>
    <p:extLst>
      <p:ext uri="{BB962C8B-B14F-4D97-AF65-F5344CB8AC3E}">
        <p14:creationId xmlns:p14="http://schemas.microsoft.com/office/powerpoint/2010/main" val="1172409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Affected Coal Unit Heat Rate</a:t>
            </a:r>
          </a:p>
        </p:txBody>
      </p:sp>
      <p:sp>
        <p:nvSpPr>
          <p:cNvPr id="3" name="Date Placeholder 2"/>
          <p:cNvSpPr>
            <a:spLocks noGrp="1"/>
          </p:cNvSpPr>
          <p:nvPr>
            <p:ph type="dt" sz="half" idx="10"/>
          </p:nvPr>
        </p:nvSpPr>
        <p:spPr/>
        <p:txBody>
          <a:bodyPr/>
          <a:lstStyle/>
          <a:p>
            <a:r>
              <a:rPr lang="en-US" smtClean="0"/>
              <a:t>9/3/2014</a:t>
            </a:r>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4160372816"/>
              </p:ext>
            </p:extLst>
          </p:nvPr>
        </p:nvGraphicFramePr>
        <p:xfrm>
          <a:off x="457200" y="11430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47AA6B18-137A-4AB5-81CE-F54D5D0A9005}" type="slidenum">
              <a:rPr lang="en-US" smtClean="0"/>
              <a:t>16</a:t>
            </a:fld>
            <a:endParaRPr lang="en-US"/>
          </a:p>
        </p:txBody>
      </p:sp>
    </p:spTree>
    <p:extLst>
      <p:ext uri="{BB962C8B-B14F-4D97-AF65-F5344CB8AC3E}">
        <p14:creationId xmlns:p14="http://schemas.microsoft.com/office/powerpoint/2010/main" val="398905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536700"/>
          </a:xfrm>
        </p:spPr>
        <p:txBody>
          <a:bodyPr/>
          <a:lstStyle/>
          <a:p>
            <a:r>
              <a:rPr lang="en-US" sz="3200" dirty="0"/>
              <a:t>Digging Deeper: Combined Cycle Natural Gas Utilization in Arizona and the Region</a:t>
            </a:r>
          </a:p>
        </p:txBody>
      </p:sp>
      <p:sp>
        <p:nvSpPr>
          <p:cNvPr id="3" name="Date Placeholder 2"/>
          <p:cNvSpPr>
            <a:spLocks noGrp="1"/>
          </p:cNvSpPr>
          <p:nvPr>
            <p:ph type="dt" sz="half" idx="10"/>
          </p:nvPr>
        </p:nvSpPr>
        <p:spPr/>
        <p:txBody>
          <a:bodyPr/>
          <a:lstStyle/>
          <a:p>
            <a:r>
              <a:rPr lang="en-US" smtClean="0"/>
              <a:t>9/3/2014</a:t>
            </a:r>
            <a:endParaRPr lang="en-US"/>
          </a:p>
        </p:txBody>
      </p:sp>
      <p:sp>
        <p:nvSpPr>
          <p:cNvPr id="2" name="Slide Number Placeholder 1"/>
          <p:cNvSpPr>
            <a:spLocks noGrp="1"/>
          </p:cNvSpPr>
          <p:nvPr>
            <p:ph type="sldNum" sz="quarter" idx="12"/>
          </p:nvPr>
        </p:nvSpPr>
        <p:spPr/>
        <p:txBody>
          <a:bodyPr/>
          <a:lstStyle/>
          <a:p>
            <a:fld id="{47AA6B18-137A-4AB5-81CE-F54D5D0A9005}" type="slidenum">
              <a:rPr lang="en-US" smtClean="0"/>
              <a:t>17</a:t>
            </a:fld>
            <a:endParaRPr lang="en-US" dirty="0"/>
          </a:p>
        </p:txBody>
      </p:sp>
    </p:spTree>
    <p:extLst>
      <p:ext uri="{BB962C8B-B14F-4D97-AF65-F5344CB8AC3E}">
        <p14:creationId xmlns:p14="http://schemas.microsoft.com/office/powerpoint/2010/main" val="261805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Annual Capacity Utilization</a:t>
            </a:r>
          </a:p>
        </p:txBody>
      </p:sp>
      <p:sp>
        <p:nvSpPr>
          <p:cNvPr id="3" name="Date Placeholder 2"/>
          <p:cNvSpPr>
            <a:spLocks noGrp="1"/>
          </p:cNvSpPr>
          <p:nvPr>
            <p:ph type="dt" sz="half" idx="10"/>
          </p:nvPr>
        </p:nvSpPr>
        <p:spPr/>
        <p:txBody>
          <a:bodyPr/>
          <a:lstStyle/>
          <a:p>
            <a:r>
              <a:rPr lang="en-US" smtClean="0"/>
              <a:t>9/3/2014</a:t>
            </a:r>
            <a:endParaRPr lang="en-US"/>
          </a:p>
        </p:txBody>
      </p:sp>
      <p:graphicFrame>
        <p:nvGraphicFramePr>
          <p:cNvPr id="5" name="Chart 4"/>
          <p:cNvGraphicFramePr>
            <a:graphicFrameLocks/>
          </p:cNvGraphicFramePr>
          <p:nvPr>
            <p:extLst>
              <p:ext uri="{D42A27DB-BD31-4B8C-83A1-F6EECF244321}">
                <p14:modId xmlns:p14="http://schemas.microsoft.com/office/powerpoint/2010/main" val="444590580"/>
              </p:ext>
            </p:extLst>
          </p:nvPr>
        </p:nvGraphicFramePr>
        <p:xfrm>
          <a:off x="457200" y="11430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47AA6B18-137A-4AB5-81CE-F54D5D0A9005}" type="slidenum">
              <a:rPr lang="en-US" smtClean="0"/>
              <a:t>18</a:t>
            </a:fld>
            <a:endParaRPr lang="en-US"/>
          </a:p>
        </p:txBody>
      </p:sp>
    </p:spTree>
    <p:extLst>
      <p:ext uri="{BB962C8B-B14F-4D97-AF65-F5344CB8AC3E}">
        <p14:creationId xmlns:p14="http://schemas.microsoft.com/office/powerpoint/2010/main" val="2780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r>
              <a:rPr lang="en-US" smtClean="0"/>
              <a:t>9/3/2014</a:t>
            </a:r>
            <a:endParaRPr lang="en-US"/>
          </a:p>
        </p:txBody>
      </p:sp>
      <p:graphicFrame>
        <p:nvGraphicFramePr>
          <p:cNvPr id="12" name="Chart 11"/>
          <p:cNvGraphicFramePr>
            <a:graphicFrameLocks/>
          </p:cNvGraphicFramePr>
          <p:nvPr>
            <p:extLst>
              <p:ext uri="{D42A27DB-BD31-4B8C-83A1-F6EECF244321}">
                <p14:modId xmlns:p14="http://schemas.microsoft.com/office/powerpoint/2010/main" val="1423350318"/>
              </p:ext>
            </p:extLst>
          </p:nvPr>
        </p:nvGraphicFramePr>
        <p:xfrm>
          <a:off x="457200" y="11430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7AA6B18-137A-4AB5-81CE-F54D5D0A9005}" type="slidenum">
              <a:rPr lang="en-US" smtClean="0"/>
              <a:t>19</a:t>
            </a:fld>
            <a:endParaRPr lang="en-US"/>
          </a:p>
        </p:txBody>
      </p:sp>
    </p:spTree>
    <p:extLst>
      <p:ext uri="{BB962C8B-B14F-4D97-AF65-F5344CB8AC3E}">
        <p14:creationId xmlns:p14="http://schemas.microsoft.com/office/powerpoint/2010/main" val="288937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Am I?</a:t>
            </a:r>
            <a:endParaRPr lang="en-US" dirty="0"/>
          </a:p>
        </p:txBody>
      </p:sp>
      <p:sp>
        <p:nvSpPr>
          <p:cNvPr id="5" name="Content Placeholder 4"/>
          <p:cNvSpPr>
            <a:spLocks noGrp="1"/>
          </p:cNvSpPr>
          <p:nvPr>
            <p:ph idx="1"/>
          </p:nvPr>
        </p:nvSpPr>
        <p:spPr/>
        <p:txBody>
          <a:bodyPr anchor="ctr"/>
          <a:lstStyle/>
          <a:p>
            <a:pPr marL="0" indent="0" algn="ctr">
              <a:buNone/>
            </a:pPr>
            <a:r>
              <a:rPr lang="en-US" dirty="0" smtClean="0"/>
              <a:t>Tai Wallace</a:t>
            </a:r>
          </a:p>
          <a:p>
            <a:pPr marL="0" indent="0" algn="ctr">
              <a:buNone/>
            </a:pPr>
            <a:r>
              <a:rPr lang="en-US" dirty="0" smtClean="0"/>
              <a:t>Environmental Program Specialist</a:t>
            </a:r>
          </a:p>
          <a:p>
            <a:pPr marL="0" indent="0" algn="ctr">
              <a:buNone/>
            </a:pPr>
            <a:r>
              <a:rPr lang="en-US" dirty="0" smtClean="0"/>
              <a:t>ADEQ | AQD | SIP | TAU</a:t>
            </a:r>
          </a:p>
          <a:p>
            <a:pPr marL="0" indent="0" algn="ctr">
              <a:buNone/>
            </a:pPr>
            <a:r>
              <a:rPr lang="en-US" dirty="0" smtClean="0"/>
              <a:t>602.771.4455</a:t>
            </a:r>
          </a:p>
          <a:p>
            <a:pPr marL="0" indent="0" algn="ctr">
              <a:buNone/>
            </a:pPr>
            <a:r>
              <a:rPr lang="en-US" dirty="0" smtClean="0">
                <a:hlinkClick r:id="rId2"/>
              </a:rPr>
              <a:t>wallace.tai@azdeq.gov</a:t>
            </a:r>
            <a:endParaRPr lang="en-US" dirty="0"/>
          </a:p>
        </p:txBody>
      </p:sp>
    </p:spTree>
    <p:extLst>
      <p:ext uri="{BB962C8B-B14F-4D97-AF65-F5344CB8AC3E}">
        <p14:creationId xmlns:p14="http://schemas.microsoft.com/office/powerpoint/2010/main" val="84851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Arizona NGCC Utilization and Ownership</a:t>
            </a:r>
          </a:p>
        </p:txBody>
      </p:sp>
      <p:sp>
        <p:nvSpPr>
          <p:cNvPr id="3" name="Date Placeholder 2"/>
          <p:cNvSpPr>
            <a:spLocks noGrp="1"/>
          </p:cNvSpPr>
          <p:nvPr>
            <p:ph type="dt" sz="half" idx="10"/>
          </p:nvPr>
        </p:nvSpPr>
        <p:spPr/>
        <p:txBody>
          <a:bodyPr/>
          <a:lstStyle/>
          <a:p>
            <a:r>
              <a:rPr lang="en-US" smtClean="0"/>
              <a:t>9/3/2014</a:t>
            </a:r>
            <a:endParaRPr lang="en-US"/>
          </a:p>
        </p:txBody>
      </p:sp>
      <p:graphicFrame>
        <p:nvGraphicFramePr>
          <p:cNvPr id="5" name="Chart 4"/>
          <p:cNvGraphicFramePr>
            <a:graphicFrameLocks/>
          </p:cNvGraphicFramePr>
          <p:nvPr>
            <p:extLst>
              <p:ext uri="{D42A27DB-BD31-4B8C-83A1-F6EECF244321}">
                <p14:modId xmlns:p14="http://schemas.microsoft.com/office/powerpoint/2010/main" val="1879191783"/>
              </p:ext>
            </p:extLst>
          </p:nvPr>
        </p:nvGraphicFramePr>
        <p:xfrm>
          <a:off x="228600" y="1066800"/>
          <a:ext cx="64008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292449430"/>
              </p:ext>
            </p:extLst>
          </p:nvPr>
        </p:nvGraphicFramePr>
        <p:xfrm>
          <a:off x="228600" y="3429000"/>
          <a:ext cx="6400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493528671"/>
              </p:ext>
            </p:extLst>
          </p:nvPr>
        </p:nvGraphicFramePr>
        <p:xfrm>
          <a:off x="6705600" y="1066800"/>
          <a:ext cx="2286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349135421"/>
              </p:ext>
            </p:extLst>
          </p:nvPr>
        </p:nvGraphicFramePr>
        <p:xfrm>
          <a:off x="6705600" y="3429000"/>
          <a:ext cx="22860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228600" y="5791200"/>
            <a:ext cx="8686800" cy="400110"/>
          </a:xfrm>
          <a:prstGeom prst="rect">
            <a:avLst/>
          </a:prstGeom>
          <a:noFill/>
        </p:spPr>
        <p:txBody>
          <a:bodyPr wrap="square" rtlCol="0">
            <a:spAutoFit/>
          </a:bodyPr>
          <a:lstStyle/>
          <a:p>
            <a:r>
              <a:rPr lang="en-US" sz="1000" dirty="0" smtClean="0"/>
              <a:t>Although EPA included an older generating unit at the Apache Generation Station in the 2012 baseline goal computation methodology, the EIA and Department of Energy no longer consider the unit a combined cycle unit for reporting purposes.</a:t>
            </a:r>
            <a:endParaRPr lang="en-US" sz="1000" dirty="0"/>
          </a:p>
        </p:txBody>
      </p:sp>
      <p:sp>
        <p:nvSpPr>
          <p:cNvPr id="10" name="Slide Number Placeholder 9"/>
          <p:cNvSpPr>
            <a:spLocks noGrp="1"/>
          </p:cNvSpPr>
          <p:nvPr>
            <p:ph type="sldNum" sz="quarter" idx="12"/>
          </p:nvPr>
        </p:nvSpPr>
        <p:spPr/>
        <p:txBody>
          <a:bodyPr/>
          <a:lstStyle/>
          <a:p>
            <a:fld id="{47AA6B18-137A-4AB5-81CE-F54D5D0A9005}" type="slidenum">
              <a:rPr lang="en-US" smtClean="0"/>
              <a:t>20</a:t>
            </a:fld>
            <a:endParaRPr lang="en-US"/>
          </a:p>
        </p:txBody>
      </p:sp>
    </p:spTree>
    <p:extLst>
      <p:ext uri="{BB962C8B-B14F-4D97-AF65-F5344CB8AC3E}">
        <p14:creationId xmlns:p14="http://schemas.microsoft.com/office/powerpoint/2010/main" val="182642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Digging Deeper: Renewable Energy in Arizona and the Region</a:t>
            </a:r>
          </a:p>
        </p:txBody>
      </p:sp>
      <p:sp>
        <p:nvSpPr>
          <p:cNvPr id="3" name="Date Placeholder 2"/>
          <p:cNvSpPr>
            <a:spLocks noGrp="1"/>
          </p:cNvSpPr>
          <p:nvPr>
            <p:ph type="dt" sz="half" idx="10"/>
          </p:nvPr>
        </p:nvSpPr>
        <p:spPr/>
        <p:txBody>
          <a:bodyPr/>
          <a:lstStyle/>
          <a:p>
            <a:r>
              <a:rPr lang="en-US" smtClean="0"/>
              <a:t>9/3/2014</a:t>
            </a:r>
            <a:endParaRPr lang="en-US"/>
          </a:p>
        </p:txBody>
      </p:sp>
      <p:sp>
        <p:nvSpPr>
          <p:cNvPr id="2" name="Slide Number Placeholder 1"/>
          <p:cNvSpPr>
            <a:spLocks noGrp="1"/>
          </p:cNvSpPr>
          <p:nvPr>
            <p:ph type="sldNum" sz="quarter" idx="12"/>
          </p:nvPr>
        </p:nvSpPr>
        <p:spPr/>
        <p:txBody>
          <a:bodyPr/>
          <a:lstStyle/>
          <a:p>
            <a:fld id="{47AA6B18-137A-4AB5-81CE-F54D5D0A9005}" type="slidenum">
              <a:rPr lang="en-US" smtClean="0"/>
              <a:t>21</a:t>
            </a:fld>
            <a:endParaRPr lang="en-US" dirty="0"/>
          </a:p>
        </p:txBody>
      </p:sp>
    </p:spTree>
    <p:extLst>
      <p:ext uri="{BB962C8B-B14F-4D97-AF65-F5344CB8AC3E}">
        <p14:creationId xmlns:p14="http://schemas.microsoft.com/office/powerpoint/2010/main" val="4131075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The Renewable Energy Standard and Tariff (REST)</a:t>
            </a:r>
          </a:p>
        </p:txBody>
      </p:sp>
      <p:sp>
        <p:nvSpPr>
          <p:cNvPr id="7" name="Content Placeholder 6"/>
          <p:cNvSpPr>
            <a:spLocks noGrp="1"/>
          </p:cNvSpPr>
          <p:nvPr>
            <p:ph idx="1"/>
          </p:nvPr>
        </p:nvSpPr>
        <p:spPr/>
        <p:txBody>
          <a:bodyPr>
            <a:normAutofit lnSpcReduction="10000"/>
          </a:bodyPr>
          <a:lstStyle/>
          <a:p>
            <a:pPr marL="0" indent="0">
              <a:buNone/>
            </a:pPr>
            <a:r>
              <a:rPr lang="en-US" dirty="0" smtClean="0"/>
              <a:t>The Arizona REST requires certain electricity providers to meet 15% of their annual retail load with renewable energy by 2025—30% of which must be met by distributed generation resources</a:t>
            </a:r>
          </a:p>
          <a:p>
            <a:r>
              <a:rPr lang="en-US" dirty="0" smtClean="0"/>
              <a:t>Includes sources not considered in goal computation</a:t>
            </a:r>
          </a:p>
          <a:p>
            <a:r>
              <a:rPr lang="en-US" dirty="0" smtClean="0"/>
              <a:t>Allows for multipliers on renewables installed prior to 2005</a:t>
            </a:r>
          </a:p>
          <a:p>
            <a:r>
              <a:rPr lang="en-US" dirty="0" smtClean="0"/>
              <a:t>Does not apply to all utilities</a:t>
            </a:r>
          </a:p>
          <a:p>
            <a:r>
              <a:rPr lang="en-US" dirty="0" smtClean="0"/>
              <a:t>Includes some resources that avoid generation</a:t>
            </a:r>
            <a:endParaRPr lang="en-US" dirty="0"/>
          </a:p>
        </p:txBody>
      </p:sp>
    </p:spTree>
    <p:extLst>
      <p:ext uri="{BB962C8B-B14F-4D97-AF65-F5344CB8AC3E}">
        <p14:creationId xmlns:p14="http://schemas.microsoft.com/office/powerpoint/2010/main" val="3147392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Regional RPS Compliance </a:t>
            </a:r>
            <a:r>
              <a:rPr lang="en-US" sz="2400" dirty="0" smtClean="0"/>
              <a:t>in a  “Business as Usual” Case</a:t>
            </a:r>
            <a:endParaRPr lang="en-US" sz="2400" dirty="0"/>
          </a:p>
        </p:txBody>
      </p:sp>
      <p:sp>
        <p:nvSpPr>
          <p:cNvPr id="3" name="Date Placeholder 2"/>
          <p:cNvSpPr>
            <a:spLocks noGrp="1"/>
          </p:cNvSpPr>
          <p:nvPr>
            <p:ph type="dt" sz="half" idx="10"/>
          </p:nvPr>
        </p:nvSpPr>
        <p:spPr/>
        <p:txBody>
          <a:bodyPr/>
          <a:lstStyle/>
          <a:p>
            <a:r>
              <a:rPr lang="en-US" smtClean="0"/>
              <a:t>9/3/2014</a:t>
            </a:r>
            <a:endParaRPr lang="en-US"/>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985" t="30190" r="27460" b="21722"/>
          <a:stretch/>
        </p:blipFill>
        <p:spPr bwMode="auto">
          <a:xfrm>
            <a:off x="228600" y="1371600"/>
            <a:ext cx="4572000" cy="356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5105400"/>
            <a:ext cx="4572000" cy="553998"/>
          </a:xfrm>
          <a:prstGeom prst="rect">
            <a:avLst/>
          </a:prstGeom>
          <a:noFill/>
        </p:spPr>
        <p:txBody>
          <a:bodyPr wrap="square" rtlCol="0">
            <a:spAutoFit/>
          </a:bodyPr>
          <a:lstStyle/>
          <a:p>
            <a:r>
              <a:rPr lang="en-US" sz="1000" i="1" dirty="0" smtClean="0"/>
              <a:t>Note: from WECC 2013 Interconnection-Wide Transmission Plan Summary</a:t>
            </a:r>
          </a:p>
          <a:p>
            <a:r>
              <a:rPr lang="en-US" sz="1000" i="1" dirty="0" smtClean="0"/>
              <a:t>(</a:t>
            </a:r>
            <a:r>
              <a:rPr lang="en-US" sz="1000" dirty="0">
                <a:hlinkClick r:id="rId4"/>
              </a:rPr>
              <a:t>http://</a:t>
            </a:r>
            <a:r>
              <a:rPr lang="en-US" sz="1000" dirty="0" smtClean="0">
                <a:hlinkClick r:id="rId4"/>
              </a:rPr>
              <a:t>www.wecc.biz/committees/BOD/TEPPC/External/2013Plan_PlanSummary.pdf</a:t>
            </a:r>
            <a:r>
              <a:rPr lang="en-US" sz="1000" dirty="0" smtClean="0"/>
              <a:t>)</a:t>
            </a:r>
            <a:endParaRPr lang="en-US" sz="1000" dirty="0"/>
          </a:p>
        </p:txBody>
      </p:sp>
      <p:sp>
        <p:nvSpPr>
          <p:cNvPr id="7" name="Rectangle 6"/>
          <p:cNvSpPr/>
          <p:nvPr/>
        </p:nvSpPr>
        <p:spPr>
          <a:xfrm>
            <a:off x="5029200" y="1371600"/>
            <a:ext cx="384048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Challenges of using RE for Compliance</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Interstate trade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Distributed Generation Resources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Uncovered sources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REST multipliers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Definition of what is renewable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Avoided </a:t>
            </a:r>
            <a:r>
              <a:rPr lang="en-US" dirty="0">
                <a:solidFill>
                  <a:schemeClr val="tx1"/>
                </a:solidFill>
              </a:rPr>
              <a:t>r</a:t>
            </a:r>
            <a:r>
              <a:rPr lang="en-US" dirty="0" smtClean="0">
                <a:solidFill>
                  <a:schemeClr val="tx1"/>
                </a:solidFill>
              </a:rPr>
              <a:t>ate changes over time</a:t>
            </a:r>
          </a:p>
          <a:p>
            <a:endParaRPr lang="en-US" dirty="0">
              <a:solidFill>
                <a:schemeClr val="tx1"/>
              </a:solidFill>
            </a:endParaRPr>
          </a:p>
        </p:txBody>
      </p:sp>
      <p:sp>
        <p:nvSpPr>
          <p:cNvPr id="8" name="Slide Number Placeholder 7"/>
          <p:cNvSpPr>
            <a:spLocks noGrp="1"/>
          </p:cNvSpPr>
          <p:nvPr>
            <p:ph type="sldNum" sz="quarter" idx="12"/>
          </p:nvPr>
        </p:nvSpPr>
        <p:spPr/>
        <p:txBody>
          <a:bodyPr/>
          <a:lstStyle/>
          <a:p>
            <a:fld id="{47AA6B18-137A-4AB5-81CE-F54D5D0A9005}" type="slidenum">
              <a:rPr lang="en-US" smtClean="0"/>
              <a:t>23</a:t>
            </a:fld>
            <a:endParaRPr lang="en-US"/>
          </a:p>
        </p:txBody>
      </p:sp>
    </p:spTree>
    <p:extLst>
      <p:ext uri="{BB962C8B-B14F-4D97-AF65-F5344CB8AC3E}">
        <p14:creationId xmlns:p14="http://schemas.microsoft.com/office/powerpoint/2010/main" val="1585164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Digging Deeper: Arizona Energy Efficiency</a:t>
            </a:r>
          </a:p>
        </p:txBody>
      </p:sp>
      <p:sp>
        <p:nvSpPr>
          <p:cNvPr id="3" name="Date Placeholder 2"/>
          <p:cNvSpPr>
            <a:spLocks noGrp="1"/>
          </p:cNvSpPr>
          <p:nvPr>
            <p:ph type="dt" sz="half" idx="10"/>
          </p:nvPr>
        </p:nvSpPr>
        <p:spPr/>
        <p:txBody>
          <a:bodyPr/>
          <a:lstStyle/>
          <a:p>
            <a:r>
              <a:rPr lang="en-US" smtClean="0"/>
              <a:t>9/3/2014</a:t>
            </a:r>
            <a:endParaRPr lang="en-US"/>
          </a:p>
        </p:txBody>
      </p:sp>
      <p:sp>
        <p:nvSpPr>
          <p:cNvPr id="2" name="Slide Number Placeholder 1"/>
          <p:cNvSpPr>
            <a:spLocks noGrp="1"/>
          </p:cNvSpPr>
          <p:nvPr>
            <p:ph type="sldNum" sz="quarter" idx="12"/>
          </p:nvPr>
        </p:nvSpPr>
        <p:spPr/>
        <p:txBody>
          <a:bodyPr/>
          <a:lstStyle/>
          <a:p>
            <a:fld id="{47AA6B18-137A-4AB5-81CE-F54D5D0A9005}" type="slidenum">
              <a:rPr lang="en-US" smtClean="0"/>
              <a:t>24</a:t>
            </a:fld>
            <a:endParaRPr lang="en-US" dirty="0"/>
          </a:p>
        </p:txBody>
      </p:sp>
    </p:spTree>
    <p:extLst>
      <p:ext uri="{BB962C8B-B14F-4D97-AF65-F5344CB8AC3E}">
        <p14:creationId xmlns:p14="http://schemas.microsoft.com/office/powerpoint/2010/main" val="3467081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4077"/>
            <a:ext cx="7162800" cy="411162"/>
          </a:xfrm>
        </p:spPr>
        <p:txBody>
          <a:bodyPr/>
          <a:lstStyle/>
          <a:p>
            <a:r>
              <a:rPr lang="en-US" sz="2400" dirty="0"/>
              <a:t>The Arizona Energy Efficiency Resource </a:t>
            </a:r>
            <a:r>
              <a:rPr lang="en-US" sz="2400" dirty="0" smtClean="0"/>
              <a:t>Standard (EERS)</a:t>
            </a:r>
            <a:endParaRPr lang="en-US" sz="2400" dirty="0"/>
          </a:p>
        </p:txBody>
      </p:sp>
      <p:sp>
        <p:nvSpPr>
          <p:cNvPr id="6" name="Text Placeholder 5"/>
          <p:cNvSpPr>
            <a:spLocks noGrp="1"/>
          </p:cNvSpPr>
          <p:nvPr>
            <p:ph type="body" idx="1"/>
          </p:nvPr>
        </p:nvSpPr>
        <p:spPr>
          <a:xfrm>
            <a:off x="457200" y="990600"/>
            <a:ext cx="4040188" cy="639762"/>
          </a:xfrm>
        </p:spPr>
        <p:txBody>
          <a:bodyPr>
            <a:normAutofit fontScale="92500"/>
          </a:bodyPr>
          <a:lstStyle/>
          <a:p>
            <a:r>
              <a:rPr lang="en-US" dirty="0" smtClean="0"/>
              <a:t>Investor Owned Utility Standard</a:t>
            </a:r>
            <a:endParaRPr lang="en-US" dirty="0"/>
          </a:p>
        </p:txBody>
      </p:sp>
      <p:sp>
        <p:nvSpPr>
          <p:cNvPr id="5" name="Content Placeholder 4"/>
          <p:cNvSpPr>
            <a:spLocks noGrp="1"/>
          </p:cNvSpPr>
          <p:nvPr>
            <p:ph sz="half" idx="2"/>
          </p:nvPr>
        </p:nvSpPr>
        <p:spPr>
          <a:xfrm>
            <a:off x="457200" y="1630362"/>
            <a:ext cx="4040188" cy="2168525"/>
          </a:xfrm>
        </p:spPr>
        <p:txBody>
          <a:bodyPr>
            <a:normAutofit/>
          </a:bodyPr>
          <a:lstStyle/>
          <a:p>
            <a:pPr marL="0" indent="0">
              <a:buNone/>
            </a:pPr>
            <a:r>
              <a:rPr lang="en-US" dirty="0" smtClean="0"/>
              <a:t>The Arizona EERS requires IOUs to achieve cumulative energy efficiency savings equal to 22% of the previous year’s retail electric sales by 2020.</a:t>
            </a:r>
          </a:p>
        </p:txBody>
      </p:sp>
      <p:sp>
        <p:nvSpPr>
          <p:cNvPr id="7" name="Text Placeholder 6"/>
          <p:cNvSpPr>
            <a:spLocks noGrp="1"/>
          </p:cNvSpPr>
          <p:nvPr>
            <p:ph type="body" sz="quarter" idx="3"/>
          </p:nvPr>
        </p:nvSpPr>
        <p:spPr>
          <a:xfrm>
            <a:off x="4645025" y="990600"/>
            <a:ext cx="4041775" cy="639762"/>
          </a:xfrm>
        </p:spPr>
        <p:txBody>
          <a:bodyPr/>
          <a:lstStyle/>
          <a:p>
            <a:r>
              <a:rPr lang="en-US" dirty="0" smtClean="0"/>
              <a:t>Natural Gas Utility Standard</a:t>
            </a:r>
            <a:endParaRPr lang="en-US" dirty="0"/>
          </a:p>
        </p:txBody>
      </p:sp>
      <p:sp>
        <p:nvSpPr>
          <p:cNvPr id="8" name="Content Placeholder 7"/>
          <p:cNvSpPr>
            <a:spLocks noGrp="1"/>
          </p:cNvSpPr>
          <p:nvPr>
            <p:ph sz="quarter" idx="4"/>
          </p:nvPr>
        </p:nvSpPr>
        <p:spPr>
          <a:xfrm>
            <a:off x="4645025" y="1630362"/>
            <a:ext cx="4041775" cy="2168525"/>
          </a:xfrm>
        </p:spPr>
        <p:txBody>
          <a:bodyPr>
            <a:normAutofit lnSpcReduction="10000"/>
          </a:bodyPr>
          <a:lstStyle/>
          <a:p>
            <a:pPr marL="0" indent="0">
              <a:buNone/>
            </a:pPr>
            <a:r>
              <a:rPr lang="en-US" dirty="0" smtClean="0"/>
              <a:t>The Arizona EERS requires every natural gas utility to achieve cumulative energy efficiency savings equal to 6% of the previous year’s retail gas sales by 2020.</a:t>
            </a:r>
          </a:p>
          <a:p>
            <a:endParaRPr lang="en-US" dirty="0"/>
          </a:p>
        </p:txBody>
      </p:sp>
      <p:sp>
        <p:nvSpPr>
          <p:cNvPr id="9" name="TextBox 8"/>
          <p:cNvSpPr txBox="1"/>
          <p:nvPr/>
        </p:nvSpPr>
        <p:spPr>
          <a:xfrm>
            <a:off x="457200" y="3875087"/>
            <a:ext cx="8229600"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a:t>Rural electric coops are required to meet 75% of the standard</a:t>
            </a:r>
          </a:p>
          <a:p>
            <a:pPr marL="285750" indent="-285750">
              <a:buFont typeface="Wingdings" panose="05000000000000000000" pitchFamily="2" charset="2"/>
              <a:buChar char="§"/>
            </a:pPr>
            <a:r>
              <a:rPr lang="en-US" dirty="0"/>
              <a:t>SPR is </a:t>
            </a:r>
            <a:r>
              <a:rPr lang="en-US" dirty="0" smtClean="0"/>
              <a:t>not covered by the ACC standard</a:t>
            </a:r>
            <a:r>
              <a:rPr lang="en-US" dirty="0" smtClean="0"/>
              <a:t>, </a:t>
            </a:r>
            <a:r>
              <a:rPr lang="en-US" dirty="0" smtClean="0"/>
              <a:t>but has a Sustainable Portfolio Objective that </a:t>
            </a:r>
            <a:r>
              <a:rPr lang="en-US" dirty="0" smtClean="0"/>
              <a:t>requires specific levels of energy efficiency</a:t>
            </a:r>
            <a:endParaRPr lang="en-US" dirty="0" smtClean="0"/>
          </a:p>
          <a:p>
            <a:pPr marL="285750" indent="-285750">
              <a:buFont typeface="Wingdings" panose="05000000000000000000" pitchFamily="2" charset="2"/>
              <a:buChar char="§"/>
            </a:pPr>
            <a:r>
              <a:rPr lang="en-US" dirty="0" smtClean="0"/>
              <a:t>Up to 2% of the retail savings can come from  peak demand savings in the target year</a:t>
            </a:r>
          </a:p>
          <a:p>
            <a:pPr marL="285750" indent="-285750">
              <a:buFont typeface="Wingdings" panose="05000000000000000000" pitchFamily="2" charset="2"/>
              <a:buChar char="§"/>
            </a:pPr>
            <a:r>
              <a:rPr lang="en-US" dirty="0" smtClean="0"/>
              <a:t>EE Savings from Certain RE projects can account for up to 25% of standard in any year</a:t>
            </a:r>
          </a:p>
          <a:p>
            <a:pPr marL="285750" indent="-285750">
              <a:buFont typeface="Wingdings" panose="05000000000000000000" pitchFamily="2" charset="2"/>
              <a:buChar char="§"/>
            </a:pPr>
            <a:r>
              <a:rPr lang="en-US" dirty="0" smtClean="0"/>
              <a:t>Gas Coops and propane companies must meet 75% and 50% of the standard respectively</a:t>
            </a:r>
          </a:p>
          <a:p>
            <a:pPr marL="285750" indent="-285750">
              <a:buFont typeface="Wingdings" panose="05000000000000000000" pitchFamily="2" charset="2"/>
              <a:buChar char="§"/>
            </a:pPr>
            <a:endParaRPr lang="en-US" dirty="0"/>
          </a:p>
        </p:txBody>
      </p:sp>
      <p:sp>
        <p:nvSpPr>
          <p:cNvPr id="3" name="Date Placeholder 2"/>
          <p:cNvSpPr>
            <a:spLocks noGrp="1"/>
          </p:cNvSpPr>
          <p:nvPr>
            <p:ph type="dt" sz="half" idx="10"/>
          </p:nvPr>
        </p:nvSpPr>
        <p:spPr>
          <a:xfrm>
            <a:off x="457200" y="6345237"/>
            <a:ext cx="2133600" cy="365125"/>
          </a:xfrm>
        </p:spPr>
        <p:txBody>
          <a:bodyPr/>
          <a:lstStyle/>
          <a:p>
            <a:r>
              <a:rPr lang="en-US" smtClean="0"/>
              <a:t>9/3/2014</a:t>
            </a:r>
            <a:endParaRPr lang="en-US"/>
          </a:p>
        </p:txBody>
      </p:sp>
      <p:sp>
        <p:nvSpPr>
          <p:cNvPr id="4" name="Slide Number Placeholder 3"/>
          <p:cNvSpPr>
            <a:spLocks noGrp="1"/>
          </p:cNvSpPr>
          <p:nvPr>
            <p:ph type="sldNum" sz="quarter" idx="12"/>
          </p:nvPr>
        </p:nvSpPr>
        <p:spPr>
          <a:xfrm>
            <a:off x="6553200" y="6345237"/>
            <a:ext cx="2133600" cy="365125"/>
          </a:xfrm>
        </p:spPr>
        <p:txBody>
          <a:bodyPr/>
          <a:lstStyle/>
          <a:p>
            <a:fld id="{47AA6B18-137A-4AB5-81CE-F54D5D0A9005}" type="slidenum">
              <a:rPr lang="en-US" smtClean="0"/>
              <a:t>25</a:t>
            </a:fld>
            <a:endParaRPr lang="en-US"/>
          </a:p>
        </p:txBody>
      </p:sp>
    </p:spTree>
    <p:extLst>
      <p:ext uri="{BB962C8B-B14F-4D97-AF65-F5344CB8AC3E}">
        <p14:creationId xmlns:p14="http://schemas.microsoft.com/office/powerpoint/2010/main" val="960386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does Arizona Fare in Terms of Energy Efficiency?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36692560"/>
              </p:ext>
            </p:extLst>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758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Efficiency Measures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42261415"/>
              </p:ext>
            </p:extLst>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041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normAutofit fontScale="92500" lnSpcReduction="20000"/>
          </a:bodyPr>
          <a:lstStyle/>
          <a:p>
            <a:r>
              <a:rPr lang="en-US" dirty="0"/>
              <a:t>A steep interim goal will create large infrastructure </a:t>
            </a:r>
            <a:r>
              <a:rPr lang="en-US" dirty="0" smtClean="0"/>
              <a:t>needs</a:t>
            </a:r>
          </a:p>
          <a:p>
            <a:pPr lvl="1"/>
            <a:r>
              <a:rPr lang="en-US" dirty="0" smtClean="0"/>
              <a:t>Reliability is a key consideration</a:t>
            </a:r>
            <a:endParaRPr lang="en-US" dirty="0"/>
          </a:p>
          <a:p>
            <a:r>
              <a:rPr lang="en-US" dirty="0" smtClean="0"/>
              <a:t>Arizona utilities are already planning to reduce carbon intensive resources and increase low/no carbon resources</a:t>
            </a:r>
          </a:p>
          <a:p>
            <a:r>
              <a:rPr lang="en-US" dirty="0" smtClean="0"/>
              <a:t>Coal generation will decline, but Arizona does have the nation’s 6</a:t>
            </a:r>
            <a:r>
              <a:rPr lang="en-US" baseline="30000" dirty="0" smtClean="0"/>
              <a:t>th</a:t>
            </a:r>
            <a:r>
              <a:rPr lang="en-US" dirty="0" smtClean="0"/>
              <a:t> youngest coal fleet</a:t>
            </a:r>
          </a:p>
          <a:p>
            <a:r>
              <a:rPr lang="en-US" dirty="0" smtClean="0"/>
              <a:t>Natural gas generation will increase</a:t>
            </a:r>
          </a:p>
          <a:p>
            <a:r>
              <a:rPr lang="en-US" dirty="0" smtClean="0"/>
              <a:t>Renewables and energy efficiency are a vital part of Arizona’s energy </a:t>
            </a:r>
            <a:r>
              <a:rPr lang="en-US" dirty="0"/>
              <a:t>p</a:t>
            </a:r>
            <a:r>
              <a:rPr lang="en-US" dirty="0" smtClean="0"/>
              <a:t>ortfolio</a:t>
            </a:r>
          </a:p>
          <a:p>
            <a:r>
              <a:rPr lang="en-US" dirty="0" smtClean="0"/>
              <a:t>The CPP is intended to be achievable without being a burden to the state</a:t>
            </a:r>
          </a:p>
        </p:txBody>
      </p:sp>
    </p:spTree>
    <p:extLst>
      <p:ext uri="{BB962C8B-B14F-4D97-AF65-F5344CB8AC3E}">
        <p14:creationId xmlns:p14="http://schemas.microsoft.com/office/powerpoint/2010/main" val="3442819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r>
              <a:rPr lang="en-US" smtClean="0"/>
              <a:t>9/3/2014</a:t>
            </a:r>
            <a:endParaRPr lang="en-US"/>
          </a:p>
        </p:txBody>
      </p:sp>
      <p:sp>
        <p:nvSpPr>
          <p:cNvPr id="5" name="Content Placeholder 7"/>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rgbClr val="5C898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r>
              <a:rPr lang="en-US" sz="1200" dirty="0" smtClean="0"/>
              <a:t>SRP. (December 19, 2012). </a:t>
            </a:r>
            <a:r>
              <a:rPr lang="en-US" sz="1200" i="1" dirty="0" smtClean="0"/>
              <a:t>Integrated Resource Plan FY2013. </a:t>
            </a:r>
            <a:r>
              <a:rPr lang="en-US" sz="1200" dirty="0" smtClean="0"/>
              <a:t>Joint Filing to the Western Area Power Administration (WAPA). SRP. Town of Gilbert. Fort McDowell Yavapai Nation.  Salt River Pima-Maricopa Indian Community</a:t>
            </a:r>
            <a:endParaRPr lang="en-US" sz="1200" i="1" dirty="0" smtClean="0"/>
          </a:p>
          <a:p>
            <a:pPr marL="0" indent="-457200"/>
            <a:r>
              <a:rPr lang="en-US" sz="1200" dirty="0" smtClean="0"/>
              <a:t>Arizona Corporation Commission (December 11, 2012). </a:t>
            </a:r>
            <a:r>
              <a:rPr lang="en-US" sz="1200" i="1" dirty="0" smtClean="0"/>
              <a:t>Assessment of the 2012 Integrated Resource Plans of the Arizona Electric Utilities. </a:t>
            </a:r>
            <a:r>
              <a:rPr lang="en-US" sz="1200" dirty="0" smtClean="0"/>
              <a:t>ACC Docket no. E-00000A-11-0113</a:t>
            </a:r>
          </a:p>
          <a:p>
            <a:pPr marL="0" indent="-457200"/>
            <a:r>
              <a:rPr lang="en-US" sz="1200" dirty="0" smtClean="0"/>
              <a:t>Tucson Electric Power. (April 1, 2014). </a:t>
            </a:r>
            <a:r>
              <a:rPr lang="en-US" sz="1200" i="1" dirty="0" smtClean="0"/>
              <a:t>2014 Integrated Resource Plan.</a:t>
            </a:r>
            <a:r>
              <a:rPr lang="en-US" sz="1200" dirty="0" smtClean="0"/>
              <a:t> </a:t>
            </a:r>
          </a:p>
          <a:p>
            <a:pPr marL="0" indent="-457200"/>
            <a:r>
              <a:rPr lang="en-US" sz="1200" dirty="0" smtClean="0"/>
              <a:t>Unisource Energy. (April 1, 2014). </a:t>
            </a:r>
            <a:r>
              <a:rPr lang="en-US" sz="1200" i="1" dirty="0" smtClean="0"/>
              <a:t>2014 Integrated Resource Plan.</a:t>
            </a:r>
            <a:endParaRPr lang="en-US" sz="1200" dirty="0" smtClean="0"/>
          </a:p>
          <a:p>
            <a:pPr marL="0" indent="-457200"/>
            <a:r>
              <a:rPr lang="en-US" sz="1200" dirty="0" smtClean="0"/>
              <a:t>Arizona Public Service. (April, 2014). </a:t>
            </a:r>
            <a:r>
              <a:rPr lang="en-US" sz="1200" i="1" dirty="0" smtClean="0"/>
              <a:t>2014 Integrated Resource Plan.</a:t>
            </a:r>
          </a:p>
          <a:p>
            <a:pPr marL="0" indent="-457200"/>
            <a:r>
              <a:rPr lang="en-US" sz="1200" dirty="0" smtClean="0"/>
              <a:t>EPA. (June 2, 2014). </a:t>
            </a:r>
            <a:r>
              <a:rPr lang="en-US" sz="1200" i="1" dirty="0" smtClean="0"/>
              <a:t>Clean Power Plan Proposed Rule TSD: Appendix 7 Plant Level Data used for Goal Computation.</a:t>
            </a:r>
            <a:r>
              <a:rPr lang="en-US" sz="1200" dirty="0" smtClean="0"/>
              <a:t> [Excel].</a:t>
            </a:r>
            <a:endParaRPr lang="en-US" sz="1200" i="1" dirty="0" smtClean="0"/>
          </a:p>
          <a:p>
            <a:pPr marL="0" indent="-457200"/>
            <a:r>
              <a:rPr lang="en-US" sz="1200" i="1" dirty="0" smtClean="0">
                <a:hlinkClick r:id="rId3"/>
              </a:rPr>
              <a:t>http://www.azgt.coop/electricity-generation-and-transmission/generation/arizona-electric-power-cooperative/</a:t>
            </a:r>
            <a:endParaRPr lang="en-US" sz="1200" i="1" dirty="0" smtClean="0"/>
          </a:p>
          <a:p>
            <a:pPr marL="0" indent="-457200"/>
            <a:r>
              <a:rPr lang="en-US" sz="1200" i="1" dirty="0" smtClean="0">
                <a:hlinkClick r:id="rId4"/>
              </a:rPr>
              <a:t>https://www.srpnet.com/</a:t>
            </a:r>
            <a:endParaRPr lang="en-US" sz="1200" i="1" dirty="0" smtClean="0"/>
          </a:p>
          <a:p>
            <a:pPr marL="0" indent="-457200"/>
            <a:r>
              <a:rPr lang="en-US" sz="1200" i="1" dirty="0" smtClean="0">
                <a:hlinkClick r:id="rId5"/>
              </a:rPr>
              <a:t>https://www.aps.com/en/residential/Pages/home.aspx</a:t>
            </a:r>
            <a:endParaRPr lang="en-US" sz="1200" i="1" dirty="0" smtClean="0"/>
          </a:p>
          <a:p>
            <a:pPr marL="0" indent="-457200"/>
            <a:r>
              <a:rPr lang="en-US" sz="1200" i="1" dirty="0" smtClean="0">
                <a:hlinkClick r:id="rId6"/>
              </a:rPr>
              <a:t>http://www.eia.gov/</a:t>
            </a:r>
            <a:endParaRPr lang="en-US" sz="1200" i="1" dirty="0" smtClean="0"/>
          </a:p>
          <a:p>
            <a:pPr marL="0" indent="-457200"/>
            <a:r>
              <a:rPr lang="en-US" sz="1200" i="1" dirty="0" smtClean="0">
                <a:hlinkClick r:id="rId7"/>
              </a:rPr>
              <a:t>http://www2.epa.gov/carbon-pollution-standards/clean-power-plan-proposed-rule-technical-documents</a:t>
            </a:r>
            <a:endParaRPr lang="en-US" sz="1200" i="1" dirty="0" smtClean="0"/>
          </a:p>
          <a:p>
            <a:pPr marL="0" indent="-457200"/>
            <a:r>
              <a:rPr lang="en-US" sz="1200" i="1" dirty="0" smtClean="0">
                <a:hlinkClick r:id="rId8"/>
              </a:rPr>
              <a:t>http://ghgdata.epa.gov/ghgp/main.do</a:t>
            </a:r>
            <a:endParaRPr lang="en-US" sz="1200" i="1" dirty="0" smtClean="0"/>
          </a:p>
          <a:p>
            <a:pPr marL="0" indent="-457200"/>
            <a:r>
              <a:rPr lang="en-US" sz="1200" i="1" dirty="0">
                <a:hlinkClick r:id="rId9"/>
              </a:rPr>
              <a:t>http://www.dsireusa.org</a:t>
            </a:r>
            <a:r>
              <a:rPr lang="en-US" sz="1200" i="1" dirty="0" smtClean="0">
                <a:hlinkClick r:id="rId9"/>
              </a:rPr>
              <a:t>/</a:t>
            </a:r>
            <a:endParaRPr lang="en-US" sz="1200" i="1" dirty="0" smtClean="0"/>
          </a:p>
          <a:p>
            <a:pPr marL="0" indent="-457200"/>
            <a:r>
              <a:rPr lang="en-US" sz="1200" i="1" dirty="0">
                <a:hlinkClick r:id="rId10"/>
              </a:rPr>
              <a:t>http://www.azcc.gov</a:t>
            </a:r>
            <a:r>
              <a:rPr lang="en-US" sz="1200" i="1" dirty="0" smtClean="0">
                <a:hlinkClick r:id="rId10"/>
              </a:rPr>
              <a:t>/</a:t>
            </a:r>
            <a:endParaRPr lang="en-US" sz="1200" i="1" dirty="0" smtClean="0"/>
          </a:p>
          <a:p>
            <a:pPr marL="0" indent="-457200"/>
            <a:r>
              <a:rPr lang="en-US" sz="1200" i="1" dirty="0">
                <a:hlinkClick r:id="rId11"/>
              </a:rPr>
              <a:t>http://</a:t>
            </a:r>
            <a:r>
              <a:rPr lang="en-US" sz="1200" i="1" dirty="0" smtClean="0">
                <a:hlinkClick r:id="rId11"/>
              </a:rPr>
              <a:t>www.aceee.org/sector/state-policy/arizona</a:t>
            </a:r>
            <a:endParaRPr lang="en-US" sz="1200" i="1" dirty="0" smtClean="0"/>
          </a:p>
          <a:p>
            <a:pPr marL="0" indent="0">
              <a:buNone/>
            </a:pPr>
            <a:endParaRPr lang="en-US" sz="1200" i="1" dirty="0" smtClean="0"/>
          </a:p>
          <a:p>
            <a:pPr marL="0" indent="0">
              <a:buNone/>
            </a:pPr>
            <a:endParaRPr lang="en-US" sz="1200" i="1" dirty="0" smtClean="0"/>
          </a:p>
          <a:p>
            <a:pPr marL="0" indent="0">
              <a:buFont typeface="Wingdings" panose="05000000000000000000" pitchFamily="2" charset="2"/>
              <a:buNone/>
            </a:pPr>
            <a:endParaRPr lang="en-US" sz="1200" i="1" dirty="0" smtClean="0"/>
          </a:p>
        </p:txBody>
      </p:sp>
      <p:sp>
        <p:nvSpPr>
          <p:cNvPr id="6" name="Slide Number Placeholder 5"/>
          <p:cNvSpPr>
            <a:spLocks noGrp="1"/>
          </p:cNvSpPr>
          <p:nvPr>
            <p:ph type="sldNum" sz="quarter" idx="12"/>
          </p:nvPr>
        </p:nvSpPr>
        <p:spPr/>
        <p:txBody>
          <a:bodyPr/>
          <a:lstStyle/>
          <a:p>
            <a:fld id="{47AA6B18-137A-4AB5-81CE-F54D5D0A9005}" type="slidenum">
              <a:rPr lang="en-US" smtClean="0"/>
              <a:t>29</a:t>
            </a:fld>
            <a:endParaRPr lang="en-US"/>
          </a:p>
        </p:txBody>
      </p:sp>
    </p:spTree>
    <p:extLst>
      <p:ext uri="{BB962C8B-B14F-4D97-AF65-F5344CB8AC3E}">
        <p14:creationId xmlns:p14="http://schemas.microsoft.com/office/powerpoint/2010/main" val="322187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and Overview</a:t>
            </a:r>
            <a:endParaRPr lang="en-US" dirty="0"/>
          </a:p>
        </p:txBody>
      </p:sp>
      <p:sp>
        <p:nvSpPr>
          <p:cNvPr id="5" name="Content Placeholder 4"/>
          <p:cNvSpPr>
            <a:spLocks noGrp="1"/>
          </p:cNvSpPr>
          <p:nvPr>
            <p:ph idx="1"/>
          </p:nvPr>
        </p:nvSpPr>
        <p:spPr/>
        <p:txBody>
          <a:bodyPr/>
          <a:lstStyle/>
          <a:p>
            <a:pPr marL="0" indent="0">
              <a:buNone/>
            </a:pPr>
            <a:r>
              <a:rPr lang="en-US" b="1" u="sng" dirty="0" smtClean="0"/>
              <a:t>Topics to be Covered</a:t>
            </a:r>
          </a:p>
          <a:p>
            <a:r>
              <a:rPr lang="en-US" dirty="0" smtClean="0"/>
              <a:t>Arizona’s Energy Mix</a:t>
            </a:r>
          </a:p>
          <a:p>
            <a:r>
              <a:rPr lang="en-US" dirty="0" smtClean="0"/>
              <a:t>Digging </a:t>
            </a:r>
            <a:r>
              <a:rPr lang="en-US" dirty="0"/>
              <a:t>Deeper: Coal</a:t>
            </a:r>
          </a:p>
          <a:p>
            <a:r>
              <a:rPr lang="en-US" dirty="0"/>
              <a:t>Digging Deeper: Natural Gas</a:t>
            </a:r>
          </a:p>
          <a:p>
            <a:r>
              <a:rPr lang="en-US" dirty="0"/>
              <a:t>Digging Deeper: Renewables</a:t>
            </a:r>
          </a:p>
          <a:p>
            <a:r>
              <a:rPr lang="en-US" dirty="0"/>
              <a:t>Digging Deeper: Energy Efficiency</a:t>
            </a:r>
          </a:p>
          <a:p>
            <a:r>
              <a:rPr lang="en-US" dirty="0" smtClean="0"/>
              <a:t>Conclusion</a:t>
            </a:r>
            <a:endParaRPr lang="en-US" dirty="0"/>
          </a:p>
        </p:txBody>
      </p:sp>
    </p:spTree>
    <p:extLst>
      <p:ext uri="{BB962C8B-B14F-4D97-AF65-F5344CB8AC3E}">
        <p14:creationId xmlns:p14="http://schemas.microsoft.com/office/powerpoint/2010/main" val="3603996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Arizona’s Energy Mix</a:t>
            </a:r>
            <a:endParaRPr lang="en-US" dirty="0"/>
          </a:p>
        </p:txBody>
      </p:sp>
      <p:sp>
        <p:nvSpPr>
          <p:cNvPr id="2" name="Date Placeholder 1"/>
          <p:cNvSpPr>
            <a:spLocks noGrp="1"/>
          </p:cNvSpPr>
          <p:nvPr>
            <p:ph type="dt" sz="half" idx="10"/>
          </p:nvPr>
        </p:nvSpPr>
        <p:spPr/>
        <p:txBody>
          <a:bodyPr/>
          <a:lstStyle/>
          <a:p>
            <a:r>
              <a:rPr lang="en-US" smtClean="0"/>
              <a:t>9/3/2014</a:t>
            </a:r>
            <a:endParaRPr lang="en-US" dirty="0"/>
          </a:p>
        </p:txBody>
      </p:sp>
      <p:sp>
        <p:nvSpPr>
          <p:cNvPr id="3" name="Slide Number Placeholder 2"/>
          <p:cNvSpPr>
            <a:spLocks noGrp="1"/>
          </p:cNvSpPr>
          <p:nvPr>
            <p:ph type="sldNum" sz="quarter" idx="12"/>
          </p:nvPr>
        </p:nvSpPr>
        <p:spPr/>
        <p:txBody>
          <a:bodyPr/>
          <a:lstStyle/>
          <a:p>
            <a:fld id="{47AA6B18-137A-4AB5-81CE-F54D5D0A9005}" type="slidenum">
              <a:rPr lang="en-US" smtClean="0"/>
              <a:t>4</a:t>
            </a:fld>
            <a:endParaRPr lang="en-US" dirty="0"/>
          </a:p>
        </p:txBody>
      </p:sp>
    </p:spTree>
    <p:extLst>
      <p:ext uri="{BB962C8B-B14F-4D97-AF65-F5344CB8AC3E}">
        <p14:creationId xmlns:p14="http://schemas.microsoft.com/office/powerpoint/2010/main" val="136996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Southwestern States Generation Portfolios</a:t>
            </a:r>
          </a:p>
        </p:txBody>
      </p:sp>
      <p:graphicFrame>
        <p:nvGraphicFramePr>
          <p:cNvPr id="5" name="Chart 4"/>
          <p:cNvGraphicFramePr>
            <a:graphicFrameLocks/>
          </p:cNvGraphicFramePr>
          <p:nvPr>
            <p:extLst>
              <p:ext uri="{D42A27DB-BD31-4B8C-83A1-F6EECF244321}">
                <p14:modId xmlns:p14="http://schemas.microsoft.com/office/powerpoint/2010/main" val="3907575456"/>
              </p:ext>
            </p:extLst>
          </p:nvPr>
        </p:nvGraphicFramePr>
        <p:xfrm>
          <a:off x="6172200" y="1371600"/>
          <a:ext cx="27432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205012872"/>
              </p:ext>
            </p:extLst>
          </p:nvPr>
        </p:nvGraphicFramePr>
        <p:xfrm>
          <a:off x="1790700" y="31121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381000" y="5181600"/>
            <a:ext cx="1752600" cy="1246495"/>
            <a:chOff x="152400" y="5257800"/>
            <a:chExt cx="1752600" cy="1246495"/>
          </a:xfrm>
        </p:grpSpPr>
        <p:sp>
          <p:nvSpPr>
            <p:cNvPr id="8" name="Rectangle 7"/>
            <p:cNvSpPr/>
            <p:nvPr/>
          </p:nvSpPr>
          <p:spPr>
            <a:xfrm>
              <a:off x="152400" y="5410200"/>
              <a:ext cx="1828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5638800"/>
              <a:ext cx="1828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67400"/>
              <a:ext cx="18288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6096000"/>
              <a:ext cx="18288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 y="6309360"/>
              <a:ext cx="18288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5257800"/>
              <a:ext cx="1447800" cy="1246495"/>
            </a:xfrm>
            <a:prstGeom prst="rect">
              <a:avLst/>
            </a:prstGeom>
            <a:noFill/>
          </p:spPr>
          <p:txBody>
            <a:bodyPr wrap="square" rtlCol="0">
              <a:spAutoFit/>
            </a:bodyPr>
            <a:lstStyle/>
            <a:p>
              <a:pPr>
                <a:lnSpc>
                  <a:spcPct val="150000"/>
                </a:lnSpc>
              </a:pPr>
              <a:r>
                <a:rPr lang="en-US" sz="1000" dirty="0" smtClean="0"/>
                <a:t>Coal</a:t>
              </a:r>
            </a:p>
            <a:p>
              <a:pPr>
                <a:lnSpc>
                  <a:spcPct val="150000"/>
                </a:lnSpc>
              </a:pPr>
              <a:r>
                <a:rPr lang="en-US" sz="1000" dirty="0" smtClean="0"/>
                <a:t>Natural Gas</a:t>
              </a:r>
            </a:p>
            <a:p>
              <a:pPr>
                <a:lnSpc>
                  <a:spcPct val="150000"/>
                </a:lnSpc>
              </a:pPr>
              <a:r>
                <a:rPr lang="en-US" sz="1000" dirty="0" smtClean="0"/>
                <a:t>Nuclear</a:t>
              </a:r>
            </a:p>
            <a:p>
              <a:pPr>
                <a:lnSpc>
                  <a:spcPct val="150000"/>
                </a:lnSpc>
              </a:pPr>
              <a:r>
                <a:rPr lang="en-US" sz="1000" dirty="0" smtClean="0"/>
                <a:t>Hydroelectric</a:t>
              </a:r>
            </a:p>
            <a:p>
              <a:pPr>
                <a:lnSpc>
                  <a:spcPct val="150000"/>
                </a:lnSpc>
              </a:pPr>
              <a:r>
                <a:rPr lang="en-US" sz="1000" dirty="0" smtClean="0"/>
                <a:t>Non-hydro Renewables</a:t>
              </a:r>
            </a:p>
          </p:txBody>
        </p:sp>
      </p:grpSp>
      <p:graphicFrame>
        <p:nvGraphicFramePr>
          <p:cNvPr id="16" name="Chart 15"/>
          <p:cNvGraphicFramePr>
            <a:graphicFrameLocks/>
          </p:cNvGraphicFramePr>
          <p:nvPr>
            <p:extLst>
              <p:ext uri="{D42A27DB-BD31-4B8C-83A1-F6EECF244321}">
                <p14:modId xmlns:p14="http://schemas.microsoft.com/office/powerpoint/2010/main" val="3613089413"/>
              </p:ext>
            </p:extLst>
          </p:nvPr>
        </p:nvGraphicFramePr>
        <p:xfrm>
          <a:off x="0" y="1143000"/>
          <a:ext cx="1920240" cy="1920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365873650"/>
              </p:ext>
            </p:extLst>
          </p:nvPr>
        </p:nvGraphicFramePr>
        <p:xfrm>
          <a:off x="2209800" y="1143000"/>
          <a:ext cx="1920240" cy="1920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1642442110"/>
              </p:ext>
            </p:extLst>
          </p:nvPr>
        </p:nvGraphicFramePr>
        <p:xfrm>
          <a:off x="4343400" y="1143000"/>
          <a:ext cx="1920240" cy="19202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ext uri="{D42A27DB-BD31-4B8C-83A1-F6EECF244321}">
                <p14:modId xmlns:p14="http://schemas.microsoft.com/office/powerpoint/2010/main" val="3399241870"/>
              </p:ext>
            </p:extLst>
          </p:nvPr>
        </p:nvGraphicFramePr>
        <p:xfrm>
          <a:off x="0" y="3124200"/>
          <a:ext cx="1920240" cy="19202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p:cNvGraphicFramePr>
            <a:graphicFrameLocks/>
          </p:cNvGraphicFramePr>
          <p:nvPr>
            <p:extLst>
              <p:ext uri="{D42A27DB-BD31-4B8C-83A1-F6EECF244321}">
                <p14:modId xmlns:p14="http://schemas.microsoft.com/office/powerpoint/2010/main" val="1497863933"/>
              </p:ext>
            </p:extLst>
          </p:nvPr>
        </p:nvGraphicFramePr>
        <p:xfrm>
          <a:off x="4419600" y="3124200"/>
          <a:ext cx="1920240" cy="19202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a:graphicFrameLocks/>
          </p:cNvGraphicFramePr>
          <p:nvPr>
            <p:extLst>
              <p:ext uri="{D42A27DB-BD31-4B8C-83A1-F6EECF244321}">
                <p14:modId xmlns:p14="http://schemas.microsoft.com/office/powerpoint/2010/main" val="2514622345"/>
              </p:ext>
            </p:extLst>
          </p:nvPr>
        </p:nvGraphicFramePr>
        <p:xfrm>
          <a:off x="4419600" y="4907280"/>
          <a:ext cx="1920240" cy="1920240"/>
        </p:xfrm>
        <a:graphic>
          <a:graphicData uri="http://schemas.openxmlformats.org/drawingml/2006/chart">
            <c:chart xmlns:c="http://schemas.openxmlformats.org/drawingml/2006/chart" xmlns:r="http://schemas.openxmlformats.org/officeDocument/2006/relationships" r:id="rId10"/>
          </a:graphicData>
        </a:graphic>
      </p:graphicFrame>
      <p:sp>
        <p:nvSpPr>
          <p:cNvPr id="3" name="Date Placeholder 2"/>
          <p:cNvSpPr>
            <a:spLocks noGrp="1"/>
          </p:cNvSpPr>
          <p:nvPr>
            <p:ph type="dt" sz="half" idx="10"/>
          </p:nvPr>
        </p:nvSpPr>
        <p:spPr/>
        <p:txBody>
          <a:bodyPr/>
          <a:lstStyle/>
          <a:p>
            <a:r>
              <a:rPr lang="en-US" smtClean="0"/>
              <a:t>9/3/2014</a:t>
            </a:r>
            <a:endParaRPr lang="en-US"/>
          </a:p>
        </p:txBody>
      </p:sp>
      <p:sp>
        <p:nvSpPr>
          <p:cNvPr id="4" name="Slide Number Placeholder 3"/>
          <p:cNvSpPr>
            <a:spLocks noGrp="1"/>
          </p:cNvSpPr>
          <p:nvPr>
            <p:ph type="sldNum" sz="quarter" idx="12"/>
          </p:nvPr>
        </p:nvSpPr>
        <p:spPr/>
        <p:txBody>
          <a:bodyPr/>
          <a:lstStyle/>
          <a:p>
            <a:fld id="{47AA6B18-137A-4AB5-81CE-F54D5D0A9005}" type="slidenum">
              <a:rPr lang="en-US" smtClean="0"/>
              <a:t>5</a:t>
            </a:fld>
            <a:endParaRPr lang="en-US"/>
          </a:p>
        </p:txBody>
      </p:sp>
    </p:spTree>
    <p:extLst>
      <p:ext uri="{BB962C8B-B14F-4D97-AF65-F5344CB8AC3E}">
        <p14:creationId xmlns:p14="http://schemas.microsoft.com/office/powerpoint/2010/main" val="2165180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Intensity of Arizona’s Affected Facilities</a:t>
            </a:r>
          </a:p>
        </p:txBody>
      </p:sp>
      <p:sp>
        <p:nvSpPr>
          <p:cNvPr id="3" name="Date Placeholder 2"/>
          <p:cNvSpPr>
            <a:spLocks noGrp="1"/>
          </p:cNvSpPr>
          <p:nvPr>
            <p:ph type="dt" sz="half" idx="10"/>
          </p:nvPr>
        </p:nvSpPr>
        <p:spPr>
          <a:xfrm>
            <a:off x="516835" y="6373987"/>
            <a:ext cx="2133600" cy="365125"/>
          </a:xfrm>
        </p:spPr>
        <p:txBody>
          <a:bodyPr/>
          <a:lstStyle/>
          <a:p>
            <a:r>
              <a:rPr lang="en-US" smtClean="0"/>
              <a:t>9/3/2014</a:t>
            </a:r>
            <a:endParaRPr lang="en-US" dirty="0"/>
          </a:p>
        </p:txBody>
      </p:sp>
      <p:sp>
        <p:nvSpPr>
          <p:cNvPr id="13" name="Rectangle 12"/>
          <p:cNvSpPr/>
          <p:nvPr/>
        </p:nvSpPr>
        <p:spPr>
          <a:xfrm>
            <a:off x="457200" y="990600"/>
            <a:ext cx="8229600" cy="5029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ext uri="{D42A27DB-BD31-4B8C-83A1-F6EECF244321}">
                <p14:modId xmlns:p14="http://schemas.microsoft.com/office/powerpoint/2010/main" val="2513942581"/>
              </p:ext>
            </p:extLst>
          </p:nvPr>
        </p:nvGraphicFramePr>
        <p:xfrm>
          <a:off x="457200" y="1143000"/>
          <a:ext cx="8229600" cy="41148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3505200" y="5219730"/>
            <a:ext cx="2133600" cy="784830"/>
            <a:chOff x="152400" y="5257800"/>
            <a:chExt cx="1752600" cy="784830"/>
          </a:xfrm>
        </p:grpSpPr>
        <p:sp>
          <p:nvSpPr>
            <p:cNvPr id="7" name="Rectangle 6"/>
            <p:cNvSpPr/>
            <p:nvPr/>
          </p:nvSpPr>
          <p:spPr>
            <a:xfrm>
              <a:off x="152400" y="5410200"/>
              <a:ext cx="1828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5638800"/>
              <a:ext cx="1828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64215"/>
              <a:ext cx="18288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5257800"/>
              <a:ext cx="1447800" cy="784830"/>
            </a:xfrm>
            <a:prstGeom prst="rect">
              <a:avLst/>
            </a:prstGeom>
            <a:noFill/>
          </p:spPr>
          <p:txBody>
            <a:bodyPr wrap="square" rtlCol="0">
              <a:spAutoFit/>
            </a:bodyPr>
            <a:lstStyle/>
            <a:p>
              <a:pPr>
                <a:lnSpc>
                  <a:spcPct val="150000"/>
                </a:lnSpc>
              </a:pPr>
              <a:r>
                <a:rPr lang="en-US" sz="1000" dirty="0" smtClean="0"/>
                <a:t>Coal Steam</a:t>
              </a:r>
            </a:p>
            <a:p>
              <a:pPr>
                <a:lnSpc>
                  <a:spcPct val="150000"/>
                </a:lnSpc>
              </a:pPr>
              <a:r>
                <a:rPr lang="en-US" sz="1000" dirty="0" smtClean="0"/>
                <a:t>Natural Gas Combined Cycle</a:t>
              </a:r>
            </a:p>
            <a:p>
              <a:pPr>
                <a:lnSpc>
                  <a:spcPct val="150000"/>
                </a:lnSpc>
              </a:pPr>
              <a:r>
                <a:rPr lang="en-US" sz="1000" dirty="0" smtClean="0"/>
                <a:t>Oil/Gas Steam</a:t>
              </a:r>
            </a:p>
          </p:txBody>
        </p:sp>
      </p:grpSp>
      <p:sp>
        <p:nvSpPr>
          <p:cNvPr id="9" name="Slide Number Placeholder 8"/>
          <p:cNvSpPr>
            <a:spLocks noGrp="1"/>
          </p:cNvSpPr>
          <p:nvPr>
            <p:ph type="sldNum" sz="quarter" idx="12"/>
          </p:nvPr>
        </p:nvSpPr>
        <p:spPr/>
        <p:txBody>
          <a:bodyPr/>
          <a:lstStyle/>
          <a:p>
            <a:fld id="{47AA6B18-137A-4AB5-81CE-F54D5D0A9005}" type="slidenum">
              <a:rPr lang="en-US" smtClean="0"/>
              <a:t>6</a:t>
            </a:fld>
            <a:endParaRPr lang="en-US"/>
          </a:p>
        </p:txBody>
      </p:sp>
    </p:spTree>
    <p:extLst>
      <p:ext uri="{BB962C8B-B14F-4D97-AF65-F5344CB8AC3E}">
        <p14:creationId xmlns:p14="http://schemas.microsoft.com/office/powerpoint/2010/main" val="11766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 Southwest Transmission </a:t>
            </a:r>
            <a:r>
              <a:rPr lang="en-US" dirty="0"/>
              <a:t>Infrastructure</a:t>
            </a:r>
          </a:p>
        </p:txBody>
      </p:sp>
      <p:sp>
        <p:nvSpPr>
          <p:cNvPr id="3" name="Date Placeholder 2"/>
          <p:cNvSpPr>
            <a:spLocks noGrp="1"/>
          </p:cNvSpPr>
          <p:nvPr>
            <p:ph type="dt" sz="half" idx="10"/>
          </p:nvPr>
        </p:nvSpPr>
        <p:spPr/>
        <p:txBody>
          <a:bodyPr/>
          <a:lstStyle/>
          <a:p>
            <a:r>
              <a:rPr lang="en-US" smtClean="0"/>
              <a:t>9/3/2014</a:t>
            </a: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92" t="12461" r="5240" b="10209"/>
          <a:stretch/>
        </p:blipFill>
        <p:spPr bwMode="auto">
          <a:xfrm>
            <a:off x="545009" y="822960"/>
            <a:ext cx="805398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19800" y="6329219"/>
            <a:ext cx="2971800" cy="400110"/>
          </a:xfrm>
          <a:prstGeom prst="rect">
            <a:avLst/>
          </a:prstGeom>
          <a:noFill/>
        </p:spPr>
        <p:txBody>
          <a:bodyPr wrap="square" rtlCol="0">
            <a:spAutoFit/>
          </a:bodyPr>
          <a:lstStyle/>
          <a:p>
            <a:r>
              <a:rPr lang="en-US" sz="1000" i="1" dirty="0" smtClean="0"/>
              <a:t>Note: Image courtesy of Southwest Area Transmission Sub-Regional Planning Group</a:t>
            </a:r>
            <a:endParaRPr lang="en-US" sz="1000" i="1" dirty="0"/>
          </a:p>
        </p:txBody>
      </p:sp>
      <p:sp>
        <p:nvSpPr>
          <p:cNvPr id="5" name="Slide Number Placeholder 4"/>
          <p:cNvSpPr>
            <a:spLocks noGrp="1"/>
          </p:cNvSpPr>
          <p:nvPr>
            <p:ph type="sldNum" sz="quarter" idx="12"/>
          </p:nvPr>
        </p:nvSpPr>
        <p:spPr/>
        <p:txBody>
          <a:bodyPr/>
          <a:lstStyle/>
          <a:p>
            <a:fld id="{47AA6B18-137A-4AB5-81CE-F54D5D0A9005}" type="slidenum">
              <a:rPr lang="en-US" smtClean="0"/>
              <a:t>7</a:t>
            </a:fld>
            <a:endParaRPr lang="en-US"/>
          </a:p>
        </p:txBody>
      </p:sp>
    </p:spTree>
    <p:extLst>
      <p:ext uri="{BB962C8B-B14F-4D97-AF65-F5344CB8AC3E}">
        <p14:creationId xmlns:p14="http://schemas.microsoft.com/office/powerpoint/2010/main" val="1461441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 Natural Gas Infrastructure</a:t>
            </a:r>
            <a:endParaRPr lang="en-US" dirty="0"/>
          </a:p>
        </p:txBody>
      </p:sp>
      <p:sp>
        <p:nvSpPr>
          <p:cNvPr id="3" name="Date Placeholder 2"/>
          <p:cNvSpPr>
            <a:spLocks noGrp="1"/>
          </p:cNvSpPr>
          <p:nvPr>
            <p:ph type="dt" sz="half" idx="10"/>
          </p:nvPr>
        </p:nvSpPr>
        <p:spPr/>
        <p:txBody>
          <a:bodyPr/>
          <a:lstStyle/>
          <a:p>
            <a:r>
              <a:rPr lang="en-US" smtClean="0"/>
              <a:t>9/3/2014</a:t>
            </a:r>
            <a:endParaRPr lang="en-US" dirty="0"/>
          </a:p>
        </p:txBody>
      </p:sp>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17" t="18629" r="15779" b="10655"/>
          <a:stretch/>
        </p:blipFill>
        <p:spPr bwMode="auto">
          <a:xfrm>
            <a:off x="4419600" y="1753414"/>
            <a:ext cx="4572000" cy="338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25129" t="816" r="26102" b="4799"/>
          <a:stretch/>
        </p:blipFill>
        <p:spPr>
          <a:xfrm>
            <a:off x="154858" y="1219200"/>
            <a:ext cx="4114800" cy="4451531"/>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47AA6B18-137A-4AB5-81CE-F54D5D0A9005}" type="slidenum">
              <a:rPr lang="en-US" smtClean="0"/>
              <a:t>8</a:t>
            </a:fld>
            <a:endParaRPr lang="en-US"/>
          </a:p>
        </p:txBody>
      </p:sp>
    </p:spTree>
    <p:extLst>
      <p:ext uri="{BB962C8B-B14F-4D97-AF65-F5344CB8AC3E}">
        <p14:creationId xmlns:p14="http://schemas.microsoft.com/office/powerpoint/2010/main" val="4034657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Gas </a:t>
            </a:r>
            <a:r>
              <a:rPr lang="en-US" dirty="0" smtClean="0"/>
              <a:t>Capacity and Production</a:t>
            </a:r>
            <a:endParaRPr lang="en-US" dirty="0"/>
          </a:p>
        </p:txBody>
      </p:sp>
      <p:sp>
        <p:nvSpPr>
          <p:cNvPr id="3" name="Date Placeholder 2"/>
          <p:cNvSpPr>
            <a:spLocks noGrp="1"/>
          </p:cNvSpPr>
          <p:nvPr>
            <p:ph type="dt" sz="half" idx="10"/>
          </p:nvPr>
        </p:nvSpPr>
        <p:spPr/>
        <p:txBody>
          <a:bodyPr/>
          <a:lstStyle/>
          <a:p>
            <a:r>
              <a:rPr lang="en-US" smtClean="0"/>
              <a:t>9/3/2014</a:t>
            </a:r>
            <a:endParaRPr lang="en-US"/>
          </a:p>
        </p:txBody>
      </p:sp>
      <p:grpSp>
        <p:nvGrpSpPr>
          <p:cNvPr id="5" name="Group 4"/>
          <p:cNvGrpSpPr>
            <a:grpSpLocks noChangeAspect="1"/>
          </p:cNvGrpSpPr>
          <p:nvPr/>
        </p:nvGrpSpPr>
        <p:grpSpPr>
          <a:xfrm>
            <a:off x="189216" y="910658"/>
            <a:ext cx="4572000" cy="3481633"/>
            <a:chOff x="1269890" y="1219200"/>
            <a:chExt cx="6604220" cy="502920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66" t="19675" r="10911" b="1797"/>
            <a:stretch/>
          </p:blipFill>
          <p:spPr bwMode="auto">
            <a:xfrm>
              <a:off x="1269890" y="1219200"/>
              <a:ext cx="660422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1600" y="3669268"/>
              <a:ext cx="1283108" cy="369332"/>
            </a:xfrm>
            <a:prstGeom prst="rect">
              <a:avLst/>
            </a:prstGeom>
            <a:noFill/>
          </p:spPr>
          <p:txBody>
            <a:bodyPr wrap="none" rtlCol="0">
              <a:spAutoFit/>
            </a:bodyPr>
            <a:lstStyle/>
            <a:p>
              <a:r>
                <a:rPr lang="en-US" dirty="0" smtClean="0">
                  <a:solidFill>
                    <a:srgbClr val="0070C0"/>
                  </a:solidFill>
                </a:rPr>
                <a:t>Net: 12,496</a:t>
              </a:r>
              <a:endParaRPr lang="en-US" dirty="0">
                <a:solidFill>
                  <a:srgbClr val="0070C0"/>
                </a:solidFill>
              </a:endParaRPr>
            </a:p>
          </p:txBody>
        </p:sp>
        <p:sp>
          <p:nvSpPr>
            <p:cNvPr id="8" name="TextBox 7"/>
            <p:cNvSpPr txBox="1"/>
            <p:nvPr/>
          </p:nvSpPr>
          <p:spPr>
            <a:xfrm>
              <a:off x="6413092" y="3048000"/>
              <a:ext cx="1283108" cy="369332"/>
            </a:xfrm>
            <a:prstGeom prst="rect">
              <a:avLst/>
            </a:prstGeom>
            <a:noFill/>
          </p:spPr>
          <p:txBody>
            <a:bodyPr wrap="none" rtlCol="0">
              <a:spAutoFit/>
            </a:bodyPr>
            <a:lstStyle/>
            <a:p>
              <a:r>
                <a:rPr lang="en-US" dirty="0" smtClean="0">
                  <a:solidFill>
                    <a:srgbClr val="0070C0"/>
                  </a:solidFill>
                </a:rPr>
                <a:t>Net: 12,030</a:t>
              </a:r>
              <a:endParaRPr lang="en-US" dirty="0">
                <a:solidFill>
                  <a:srgbClr val="0070C0"/>
                </a:solidFill>
              </a:endParaRPr>
            </a:p>
          </p:txBody>
        </p:sp>
        <p:sp>
          <p:nvSpPr>
            <p:cNvPr id="9" name="TextBox 8"/>
            <p:cNvSpPr txBox="1"/>
            <p:nvPr/>
          </p:nvSpPr>
          <p:spPr>
            <a:xfrm>
              <a:off x="5117692" y="2602468"/>
              <a:ext cx="1283108" cy="369332"/>
            </a:xfrm>
            <a:prstGeom prst="rect">
              <a:avLst/>
            </a:prstGeom>
            <a:noFill/>
          </p:spPr>
          <p:txBody>
            <a:bodyPr wrap="none" rtlCol="0">
              <a:spAutoFit/>
            </a:bodyPr>
            <a:lstStyle/>
            <a:p>
              <a:r>
                <a:rPr lang="en-US" dirty="0" smtClean="0">
                  <a:solidFill>
                    <a:srgbClr val="0070C0"/>
                  </a:solidFill>
                </a:rPr>
                <a:t>Net: 17,196</a:t>
              </a:r>
              <a:endParaRPr lang="en-US" dirty="0">
                <a:solidFill>
                  <a:srgbClr val="0070C0"/>
                </a:solidFill>
              </a:endParaRPr>
            </a:p>
          </p:txBody>
        </p:sp>
        <p:sp>
          <p:nvSpPr>
            <p:cNvPr id="10" name="TextBox 9"/>
            <p:cNvSpPr txBox="1"/>
            <p:nvPr/>
          </p:nvSpPr>
          <p:spPr>
            <a:xfrm>
              <a:off x="3335379" y="2971800"/>
              <a:ext cx="1236621" cy="369332"/>
            </a:xfrm>
            <a:prstGeom prst="rect">
              <a:avLst/>
            </a:prstGeom>
            <a:noFill/>
          </p:spPr>
          <p:txBody>
            <a:bodyPr wrap="none" rtlCol="0">
              <a:spAutoFit/>
            </a:bodyPr>
            <a:lstStyle/>
            <a:p>
              <a:r>
                <a:rPr lang="en-US" dirty="0" smtClean="0">
                  <a:solidFill>
                    <a:srgbClr val="0070C0"/>
                  </a:solidFill>
                </a:rPr>
                <a:t>Net: </a:t>
              </a:r>
              <a:r>
                <a:rPr lang="en-US" dirty="0" smtClean="0">
                  <a:solidFill>
                    <a:srgbClr val="C00000"/>
                  </a:solidFill>
                </a:rPr>
                <a:t>-3,623</a:t>
              </a:r>
              <a:endParaRPr lang="en-US" dirty="0">
                <a:solidFill>
                  <a:srgbClr val="C00000"/>
                </a:solidFill>
              </a:endParaRPr>
            </a:p>
          </p:txBody>
        </p:sp>
        <p:sp>
          <p:nvSpPr>
            <p:cNvPr id="11" name="TextBox 10"/>
            <p:cNvSpPr txBox="1"/>
            <p:nvPr/>
          </p:nvSpPr>
          <p:spPr>
            <a:xfrm>
              <a:off x="3593692" y="4964668"/>
              <a:ext cx="1353640" cy="369332"/>
            </a:xfrm>
            <a:prstGeom prst="rect">
              <a:avLst/>
            </a:prstGeom>
            <a:noFill/>
          </p:spPr>
          <p:txBody>
            <a:bodyPr wrap="none" rtlCol="0">
              <a:spAutoFit/>
            </a:bodyPr>
            <a:lstStyle/>
            <a:p>
              <a:r>
                <a:rPr lang="en-US" dirty="0" smtClean="0">
                  <a:solidFill>
                    <a:srgbClr val="0070C0"/>
                  </a:solidFill>
                </a:rPr>
                <a:t>Net: </a:t>
              </a:r>
              <a:r>
                <a:rPr lang="en-US" dirty="0" smtClean="0">
                  <a:solidFill>
                    <a:srgbClr val="C00000"/>
                  </a:solidFill>
                </a:rPr>
                <a:t>-40,305</a:t>
              </a:r>
              <a:endParaRPr lang="en-US" dirty="0">
                <a:solidFill>
                  <a:srgbClr val="C00000"/>
                </a:solidFill>
              </a:endParaRPr>
            </a:p>
          </p:txBody>
        </p:sp>
        <p:sp>
          <p:nvSpPr>
            <p:cNvPr id="12" name="TextBox 11"/>
            <p:cNvSpPr txBox="1"/>
            <p:nvPr/>
          </p:nvSpPr>
          <p:spPr>
            <a:xfrm>
              <a:off x="5943600" y="4953000"/>
              <a:ext cx="1283108" cy="369332"/>
            </a:xfrm>
            <a:prstGeom prst="rect">
              <a:avLst/>
            </a:prstGeom>
            <a:noFill/>
          </p:spPr>
          <p:txBody>
            <a:bodyPr wrap="none" rtlCol="0">
              <a:spAutoFit/>
            </a:bodyPr>
            <a:lstStyle/>
            <a:p>
              <a:r>
                <a:rPr lang="en-US" dirty="0" smtClean="0">
                  <a:solidFill>
                    <a:srgbClr val="0070C0"/>
                  </a:solidFill>
                </a:rPr>
                <a:t>Net: 13,806</a:t>
              </a:r>
              <a:endParaRPr lang="en-US" dirty="0">
                <a:solidFill>
                  <a:srgbClr val="0070C0"/>
                </a:solidFill>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587788"/>
            <a:ext cx="4572000" cy="27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12"/>
          <p:cNvSpPr>
            <a:spLocks noGrp="1"/>
          </p:cNvSpPr>
          <p:nvPr>
            <p:ph type="sldNum" sz="quarter" idx="12"/>
          </p:nvPr>
        </p:nvSpPr>
        <p:spPr/>
        <p:txBody>
          <a:bodyPr/>
          <a:lstStyle/>
          <a:p>
            <a:fld id="{47AA6B18-137A-4AB5-81CE-F54D5D0A9005}" type="slidenum">
              <a:rPr lang="en-US" smtClean="0"/>
              <a:t>9</a:t>
            </a:fld>
            <a:endParaRPr lang="en-US"/>
          </a:p>
        </p:txBody>
      </p:sp>
    </p:spTree>
    <p:extLst>
      <p:ext uri="{BB962C8B-B14F-4D97-AF65-F5344CB8AC3E}">
        <p14:creationId xmlns:p14="http://schemas.microsoft.com/office/powerpoint/2010/main" val="1078836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EQ Template04">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ADEQ Template04</Template>
  <TotalTime>6385</TotalTime>
  <Words>5560</Words>
  <Application>Microsoft Office PowerPoint</Application>
  <PresentationFormat>On-screen Show (4:3)</PresentationFormat>
  <Paragraphs>315</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ADEQ Template04</vt:lpstr>
      <vt:lpstr>State of the Arizona Energy System</vt:lpstr>
      <vt:lpstr>Who Am I?</vt:lpstr>
      <vt:lpstr>Introduction and Overview</vt:lpstr>
      <vt:lpstr>Arizona’s Energy Mix</vt:lpstr>
      <vt:lpstr>Southwestern States Generation Portfolios</vt:lpstr>
      <vt:lpstr>Carbon Intensity of Arizona’s Affected Facilities</vt:lpstr>
      <vt:lpstr>Desert Southwest Transmission Infrastructure</vt:lpstr>
      <vt:lpstr>Arizona Natural Gas Infrastructure</vt:lpstr>
      <vt:lpstr>Regional Gas Capacity and Production</vt:lpstr>
      <vt:lpstr>What is Integrated Resource Planning?</vt:lpstr>
      <vt:lpstr>IRP: Arizona Peak Load Requirement</vt:lpstr>
      <vt:lpstr>IRP: Summary of Planned Capacity Changes</vt:lpstr>
      <vt:lpstr>Digging Deeper: Coal Generation in Arizona</vt:lpstr>
      <vt:lpstr>2012 Affected Coal Facilities and Ownership</vt:lpstr>
      <vt:lpstr>How Does Arizona Compare?</vt:lpstr>
      <vt:lpstr>2012 Affected Coal Unit Heat Rate</vt:lpstr>
      <vt:lpstr>Digging Deeper: Combined Cycle Natural Gas Utilization in Arizona and the Region</vt:lpstr>
      <vt:lpstr>Regional Annual Capacity Utilization</vt:lpstr>
      <vt:lpstr>PowerPoint Presentation</vt:lpstr>
      <vt:lpstr>Arizona NGCC Utilization and Ownership</vt:lpstr>
      <vt:lpstr>Digging Deeper: Renewable Energy in Arizona and the Region</vt:lpstr>
      <vt:lpstr>The Renewable Energy Standard and Tariff (REST)</vt:lpstr>
      <vt:lpstr>Regional RPS Compliance in a  “Business as Usual” Case</vt:lpstr>
      <vt:lpstr>Digging Deeper: Arizona Energy Efficiency</vt:lpstr>
      <vt:lpstr>The Arizona Energy Efficiency Resource Standard (EERS)</vt:lpstr>
      <vt:lpstr>How does Arizona Fare in Terms of Energy Efficiency?</vt:lpstr>
      <vt:lpstr>Energy Efficiency Measures</vt:lpstr>
      <vt:lpstr>Conclusion</vt:lpstr>
      <vt:lpstr>References</vt:lpstr>
    </vt:vector>
  </TitlesOfParts>
  <Company>Arizona Department of Environmental 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Talladen</dc:creator>
  <cp:lastModifiedBy>Tai Wallace</cp:lastModifiedBy>
  <cp:revision>151</cp:revision>
  <cp:lastPrinted>2014-08-28T19:45:39Z</cp:lastPrinted>
  <dcterms:created xsi:type="dcterms:W3CDTF">2014-06-03T16:59:02Z</dcterms:created>
  <dcterms:modified xsi:type="dcterms:W3CDTF">2014-09-03T00:35:48Z</dcterms:modified>
</cp:coreProperties>
</file>