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4" r:id="rId3"/>
    <p:sldId id="277" r:id="rId4"/>
    <p:sldId id="276" r:id="rId5"/>
    <p:sldId id="278" r:id="rId6"/>
    <p:sldId id="281" r:id="rId7"/>
    <p:sldId id="282" r:id="rId8"/>
    <p:sldId id="275" r:id="rId9"/>
    <p:sldId id="283" r:id="rId10"/>
    <p:sldId id="279" r:id="rId11"/>
    <p:sldId id="284" r:id="rId12"/>
    <p:sldId id="285" r:id="rId13"/>
    <p:sldId id="286" r:id="rId14"/>
    <p:sldId id="287" r:id="rId15"/>
    <p:sldId id="288" r:id="rId16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D74BF339-5CD0-4A83-8D96-58904800E77B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F3177BD7-7201-46AE-95C0-1F79A583E9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27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81AB337F-2775-49D4-BE90-8E9661569B8A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3398920B-1838-4C68-941A-270630C9F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89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C0D9-DA3D-4DD5-80C3-F3E26145BA5D}" type="datetimeFigureOut">
              <a:rPr lang="en-US" smtClean="0"/>
              <a:pPr/>
              <a:t>9/27/2013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2699E2-0498-4EAE-A451-2C5C8924A8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C0D9-DA3D-4DD5-80C3-F3E26145BA5D}" type="datetimeFigureOut">
              <a:rPr lang="en-US" smtClean="0"/>
              <a:pPr/>
              <a:t>9/27/2013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99E2-0498-4EAE-A451-2C5C8924A8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C0D9-DA3D-4DD5-80C3-F3E26145BA5D}" type="datetimeFigureOut">
              <a:rPr lang="en-US" smtClean="0"/>
              <a:pPr/>
              <a:t>9/27/2013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99E2-0498-4EAE-A451-2C5C8924A8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198C0D9-DA3D-4DD5-80C3-F3E26145BA5D}" type="datetimeFigureOut">
              <a:rPr lang="en-US" smtClean="0"/>
              <a:pPr/>
              <a:t>9/27/2013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72699E2-0498-4EAE-A451-2C5C8924A8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C0D9-DA3D-4DD5-80C3-F3E26145BA5D}" type="datetimeFigureOut">
              <a:rPr lang="en-US" smtClean="0"/>
              <a:pPr/>
              <a:t>9/27/2013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99E2-0498-4EAE-A451-2C5C8924A8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C0D9-DA3D-4DD5-80C3-F3E26145BA5D}" type="datetimeFigureOut">
              <a:rPr lang="en-US" smtClean="0"/>
              <a:pPr/>
              <a:t>9/27/2013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99E2-0498-4EAE-A451-2C5C8924A8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99E2-0498-4EAE-A451-2C5C8924A8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C0D9-DA3D-4DD5-80C3-F3E26145BA5D}" type="datetimeFigureOut">
              <a:rPr lang="en-US" smtClean="0"/>
              <a:pPr/>
              <a:t>9/27/2013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C0D9-DA3D-4DD5-80C3-F3E26145BA5D}" type="datetimeFigureOut">
              <a:rPr lang="en-US" smtClean="0"/>
              <a:pPr/>
              <a:t>9/27/2013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99E2-0498-4EAE-A451-2C5C8924A8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C0D9-DA3D-4DD5-80C3-F3E26145BA5D}" type="datetimeFigureOut">
              <a:rPr lang="en-US" smtClean="0"/>
              <a:pPr/>
              <a:t>9/27/2013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99E2-0498-4EAE-A451-2C5C8924A8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198C0D9-DA3D-4DD5-80C3-F3E26145BA5D}" type="datetimeFigureOut">
              <a:rPr lang="en-US" smtClean="0"/>
              <a:pPr/>
              <a:t>9/27/2013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2699E2-0498-4EAE-A451-2C5C8924A8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C0D9-DA3D-4DD5-80C3-F3E26145BA5D}" type="datetimeFigureOut">
              <a:rPr lang="en-US" smtClean="0"/>
              <a:pPr/>
              <a:t>9/27/2013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2699E2-0498-4EAE-A451-2C5C8924A8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198C0D9-DA3D-4DD5-80C3-F3E26145BA5D}" type="datetimeFigureOut">
              <a:rPr lang="en-US" smtClean="0"/>
              <a:pPr/>
              <a:t>9/27/2013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72699E2-0498-4EAE-A451-2C5C8924A8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7" name="Picture 22" descr="COFLogo_COLOR_Transparen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86675" y="5267325"/>
            <a:ext cx="14573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City of Flagstaff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bg1"/>
                </a:solidFill>
              </a:rPr>
              <a:t>City Manager’s Compounds of Emerging Concern Advisory Panel 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" name="Picture 10" descr="S:\Utilities\Admin\1 ADMINISTRATION\Utility Photos\Historical\Video photos from NAU Archives\Early Downtown Flagstaff.jpg"/>
          <p:cNvPicPr>
            <a:picLocks noChangeAspect="1" noChangeArrowheads="1"/>
          </p:cNvPicPr>
          <p:nvPr/>
        </p:nvPicPr>
        <p:blipFill>
          <a:blip r:embed="rId2" cstate="print"/>
          <a:srcRect t="13116" b="8797"/>
          <a:stretch>
            <a:fillRect/>
          </a:stretch>
        </p:blipFill>
        <p:spPr bwMode="auto">
          <a:xfrm>
            <a:off x="1" y="4895912"/>
            <a:ext cx="3886200" cy="19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0" y="4953000"/>
            <a:ext cx="1309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Early Flagstaff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4200" y="2438400"/>
            <a:ext cx="29102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by</a:t>
            </a:r>
          </a:p>
          <a:p>
            <a:pPr algn="ctr"/>
            <a:r>
              <a:rPr lang="en-US" sz="2400" dirty="0" smtClean="0"/>
              <a:t>Bradley M. Hill, R.G.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Utilities Director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3810000"/>
            <a:ext cx="48510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Arizona Department of Environmental Quality</a:t>
            </a:r>
          </a:p>
          <a:p>
            <a:pPr algn="ctr"/>
            <a:r>
              <a:rPr lang="en-US" dirty="0" smtClean="0"/>
              <a:t>Advisory Panel on Emerging Contaminants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September 27, 2013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625237" y="457200"/>
            <a:ext cx="3562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INTERIM REPORT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July 16, 2013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1600200"/>
            <a:ext cx="81113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dirty="0" smtClean="0">
                <a:solidFill>
                  <a:schemeClr val="bg1"/>
                </a:solidFill>
              </a:rPr>
              <a:t>Findings/Advice – Reclaimed water</a:t>
            </a:r>
            <a:r>
              <a:rPr lang="en-US" dirty="0" smtClean="0"/>
              <a:t>:   3 CCL3 chemicals have been detected in </a:t>
            </a:r>
          </a:p>
          <a:p>
            <a:r>
              <a:rPr lang="en-US" dirty="0" smtClean="0"/>
              <a:t>	reclaimed water that deserve noting – 17 beta </a:t>
            </a:r>
            <a:r>
              <a:rPr lang="en-US" dirty="0" err="1" smtClean="0"/>
              <a:t>estradial</a:t>
            </a:r>
            <a:r>
              <a:rPr lang="en-US" dirty="0" smtClean="0"/>
              <a:t>, </a:t>
            </a:r>
            <a:r>
              <a:rPr lang="en-US" dirty="0" err="1" smtClean="0"/>
              <a:t>triclosan</a:t>
            </a:r>
            <a:r>
              <a:rPr lang="en-US" dirty="0" smtClean="0"/>
              <a:t>, </a:t>
            </a:r>
          </a:p>
          <a:p>
            <a:r>
              <a:rPr lang="en-US" dirty="0" smtClean="0"/>
              <a:t>	and NDMA.   Caffeine &amp; </a:t>
            </a:r>
            <a:r>
              <a:rPr lang="en-US" dirty="0" err="1" smtClean="0"/>
              <a:t>triclosan</a:t>
            </a:r>
            <a:r>
              <a:rPr lang="en-US" dirty="0" smtClean="0"/>
              <a:t> were detected in Flagstaff’s </a:t>
            </a:r>
          </a:p>
          <a:p>
            <a:r>
              <a:rPr lang="en-US" dirty="0" smtClean="0"/>
              <a:t>	reclaimed water,  but are removed when treated with chlorine.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Monitoring of caffeine and 17-beta </a:t>
            </a:r>
            <a:r>
              <a:rPr lang="en-US" dirty="0" err="1" smtClean="0">
                <a:solidFill>
                  <a:schemeClr val="bg1"/>
                </a:solidFill>
              </a:rPr>
              <a:t>estradiol</a:t>
            </a:r>
            <a:r>
              <a:rPr lang="en-US" dirty="0" smtClean="0">
                <a:solidFill>
                  <a:schemeClr val="bg1"/>
                </a:solidFill>
              </a:rPr>
              <a:t> in reclaimed water was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appropriate, but treatment beyond adding free chlorine is not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warranted at this time.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credit Arizona Historical Society Flagstaff AHS.0467.00075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321060"/>
            <a:ext cx="4495800" cy="253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519863"/>
            <a:ext cx="40751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1921, now Schultz Pass Road. </a:t>
            </a:r>
          </a:p>
          <a:p>
            <a:r>
              <a:rPr lang="en-US" sz="800" dirty="0">
                <a:solidFill>
                  <a:schemeClr val="bg1"/>
                </a:solidFill>
              </a:rPr>
              <a:t>Photo Credit: Arizona Historical Society, Flagstaff [AHS.0467.00075</a:t>
            </a:r>
            <a:r>
              <a:rPr lang="en-US" sz="800" dirty="0">
                <a:solidFill>
                  <a:srgbClr val="FFFF00"/>
                </a:solidFill>
              </a:rPr>
              <a:t>]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625237" y="457200"/>
            <a:ext cx="3562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INTERIM REPORT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July 16, 2013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1600200"/>
            <a:ext cx="811132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dirty="0" smtClean="0">
                <a:solidFill>
                  <a:schemeClr val="bg1"/>
                </a:solidFill>
              </a:rPr>
              <a:t>Findings/Advice – Reclaimed water</a:t>
            </a:r>
            <a:r>
              <a:rPr lang="en-US" dirty="0" smtClean="0"/>
              <a:t>:   3 CCL3 chemicals have been detected in </a:t>
            </a:r>
          </a:p>
          <a:p>
            <a:r>
              <a:rPr lang="en-US" dirty="0" smtClean="0"/>
              <a:t>	reclaimed water that deserve noting – 17 beta </a:t>
            </a:r>
            <a:r>
              <a:rPr lang="en-US" dirty="0" err="1" smtClean="0"/>
              <a:t>estradial</a:t>
            </a:r>
            <a:r>
              <a:rPr lang="en-US" dirty="0" smtClean="0"/>
              <a:t>, </a:t>
            </a:r>
            <a:r>
              <a:rPr lang="en-US" dirty="0" err="1" smtClean="0"/>
              <a:t>triclosan</a:t>
            </a:r>
            <a:r>
              <a:rPr lang="en-US" dirty="0" smtClean="0"/>
              <a:t>, </a:t>
            </a:r>
          </a:p>
          <a:p>
            <a:r>
              <a:rPr lang="en-US" dirty="0" smtClean="0"/>
              <a:t>	and NDMA.   Caffeine &amp; </a:t>
            </a:r>
            <a:r>
              <a:rPr lang="en-US" dirty="0" err="1" smtClean="0"/>
              <a:t>triclosan</a:t>
            </a:r>
            <a:r>
              <a:rPr lang="en-US" dirty="0" smtClean="0"/>
              <a:t> were detected in Flagstaff’s </a:t>
            </a:r>
          </a:p>
          <a:p>
            <a:r>
              <a:rPr lang="en-US" dirty="0" smtClean="0"/>
              <a:t>	reclaimed water,  but are removed when treated with chlorine.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Monitoring of caffeine and 17-beta  </a:t>
            </a:r>
            <a:r>
              <a:rPr lang="en-US" dirty="0" err="1" smtClean="0">
                <a:solidFill>
                  <a:schemeClr val="bg1"/>
                </a:solidFill>
              </a:rPr>
              <a:t>estradiol</a:t>
            </a:r>
            <a:r>
              <a:rPr lang="en-US" dirty="0" smtClean="0">
                <a:solidFill>
                  <a:schemeClr val="bg1"/>
                </a:solidFill>
              </a:rPr>
              <a:t> in reclaimed water was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appropriate, but treatment beyond adding free chlorine is not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warranted at this time.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					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credit Arizona Historical Society Flagstaff AHS.0467.00075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321060"/>
            <a:ext cx="4495800" cy="253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519863"/>
            <a:ext cx="40751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1921, now Schultz Pass Road. </a:t>
            </a:r>
          </a:p>
          <a:p>
            <a:r>
              <a:rPr lang="en-US" sz="800" dirty="0">
                <a:solidFill>
                  <a:schemeClr val="bg1"/>
                </a:solidFill>
              </a:rPr>
              <a:t>Photo Credit: Arizona Historical Society, Flagstaff [AHS.0467.00075</a:t>
            </a:r>
            <a:r>
              <a:rPr lang="en-US" sz="800" dirty="0">
                <a:solidFill>
                  <a:srgbClr val="FFFF00"/>
                </a:solidFill>
              </a:rPr>
              <a:t>] </a:t>
            </a:r>
          </a:p>
        </p:txBody>
      </p:sp>
      <p:sp>
        <p:nvSpPr>
          <p:cNvPr id="8" name="Rectangle 7"/>
          <p:cNvSpPr/>
          <p:nvPr/>
        </p:nvSpPr>
        <p:spPr>
          <a:xfrm>
            <a:off x="4419600" y="39624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Note that benchmark limits for caffeine &amp; </a:t>
            </a:r>
            <a:r>
              <a:rPr lang="en-US" dirty="0" err="1" smtClean="0"/>
              <a:t>triclosan</a:t>
            </a:r>
            <a:r>
              <a:rPr lang="en-US" dirty="0" smtClean="0"/>
              <a:t> are for drinking water, no limits set for reclaimed water or snowmaking.  </a:t>
            </a:r>
            <a:r>
              <a:rPr lang="en-US" dirty="0" err="1" smtClean="0"/>
              <a:t>Triclosan</a:t>
            </a:r>
            <a:r>
              <a:rPr lang="en-US" dirty="0" smtClean="0"/>
              <a:t> concentrations are less than shampoo &amp; antibiotic soaps.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Monitoring of </a:t>
            </a:r>
            <a:r>
              <a:rPr lang="en-US" dirty="0" err="1" smtClean="0">
                <a:solidFill>
                  <a:schemeClr val="bg1"/>
                </a:solidFill>
              </a:rPr>
              <a:t>triclosan</a:t>
            </a:r>
            <a:r>
              <a:rPr lang="en-US" dirty="0" smtClean="0">
                <a:solidFill>
                  <a:schemeClr val="bg1"/>
                </a:solidFill>
              </a:rPr>
              <a:t> in reclaimed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water is appropriate, but no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treatment is advised.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625237" y="457200"/>
            <a:ext cx="3562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INTERIM REPORT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July 16, 2013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1" y="16002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dirty="0" smtClean="0">
                <a:solidFill>
                  <a:schemeClr val="bg1"/>
                </a:solidFill>
              </a:rPr>
              <a:t>Findings/Advice – Reclaimed water</a:t>
            </a:r>
            <a:r>
              <a:rPr lang="en-US" dirty="0" smtClean="0"/>
              <a:t>:   NDMA from chlorination of wastewater that use chloramines.  City’s plants use chlorine and ultraviolet light, however.	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Commence testing of reclaimed water for NDMA; however, be 	cautious that NDMA is notorious for false positives at levels below 	approximately 5 </a:t>
            </a:r>
            <a:r>
              <a:rPr lang="en-US" dirty="0" err="1" smtClean="0">
                <a:solidFill>
                  <a:schemeClr val="bg1"/>
                </a:solidFill>
              </a:rPr>
              <a:t>ng</a:t>
            </a:r>
            <a:r>
              <a:rPr lang="en-US" dirty="0" smtClean="0">
                <a:solidFill>
                  <a:schemeClr val="bg1"/>
                </a:solidFill>
              </a:rPr>
              <a:t>/L.  Bring back results to the Panel for next steps.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					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credit Northern Arizona University Cline Library NAU.PH.676.8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91000"/>
            <a:ext cx="3733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402723"/>
            <a:ext cx="2819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Ca. 1890.  Photo Credit:  Northern Arizona University Cline Library [NAU.PH.676.8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5555" y="3429000"/>
            <a:ext cx="8368445" cy="327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Antibiotic Resistant Bacteria and Antibiotic Resistant Genes</a:t>
            </a:r>
          </a:p>
          <a:p>
            <a:endParaRPr lang="en-US" sz="900" dirty="0" smtClean="0"/>
          </a:p>
          <a:p>
            <a:r>
              <a:rPr lang="en-US" dirty="0" smtClean="0"/>
              <a:t>			    Antibiotic resistance in human pathogenic microbes</a:t>
            </a:r>
          </a:p>
          <a:p>
            <a:r>
              <a:rPr lang="en-US" dirty="0" smtClean="0"/>
              <a:t>			    is an on-going public health threat as the </a:t>
            </a:r>
            <a:r>
              <a:rPr lang="en-US" dirty="0" smtClean="0">
                <a:solidFill>
                  <a:schemeClr val="bg1"/>
                </a:solidFill>
              </a:rPr>
              <a:t>number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		    of available antibiotics is limited and infections are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		    becoming harder to treat</a:t>
            </a:r>
            <a:r>
              <a:rPr lang="en-US" dirty="0" smtClean="0"/>
              <a:t>….Antibiotic resistance</a:t>
            </a:r>
          </a:p>
          <a:p>
            <a:r>
              <a:rPr lang="en-US" dirty="0" smtClean="0"/>
              <a:t>			     is both a man-made &amp; naturally occurring</a:t>
            </a:r>
          </a:p>
          <a:p>
            <a:r>
              <a:rPr lang="en-US" dirty="0" smtClean="0"/>
              <a:t>			     phenomenon.</a:t>
            </a:r>
          </a:p>
          <a:p>
            <a:endParaRPr lang="en-US" dirty="0" smtClean="0"/>
          </a:p>
          <a:p>
            <a:r>
              <a:rPr lang="en-US" dirty="0" smtClean="0"/>
              <a:t>			    </a:t>
            </a:r>
            <a:r>
              <a:rPr lang="en-US" i="1" dirty="0" smtClean="0">
                <a:solidFill>
                  <a:schemeClr val="bg1"/>
                </a:solidFill>
              </a:rPr>
              <a:t>2012 study found “genetic markers” of 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			    antibiotic resistance DNA for different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			     bacteria (dead or alive?)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625237" y="457200"/>
            <a:ext cx="3562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INTERIM REPORT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July 16, 2013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8" descr="credit Northern Arizona University Cline Library NAU.PH.676.8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95800"/>
            <a:ext cx="3733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572000"/>
            <a:ext cx="2819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Ca. 1890.  Photo Credit:  Northern Arizona University Cline Library [NAU.PH.676.8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600200"/>
            <a:ext cx="11322330" cy="4662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Findings / Advice – Reclaimed Water    </a:t>
            </a:r>
            <a:r>
              <a:rPr lang="en-US" dirty="0" smtClean="0"/>
              <a:t>Antibiotic Resistant Bacteria and </a:t>
            </a:r>
          </a:p>
          <a:p>
            <a:r>
              <a:rPr lang="en-US" dirty="0" smtClean="0"/>
              <a:t>	Antibiotic Resistant Genes</a:t>
            </a:r>
          </a:p>
          <a:p>
            <a:endParaRPr lang="en-US" sz="900" dirty="0" smtClean="0"/>
          </a:p>
          <a:p>
            <a:r>
              <a:rPr lang="en-US" dirty="0" smtClean="0"/>
              <a:t>	Remnant material from bacteria were treated and killed at treatment plant</a:t>
            </a:r>
          </a:p>
          <a:p>
            <a:r>
              <a:rPr lang="en-US" dirty="0" smtClean="0"/>
              <a:t>	 or the DNA may be from live bacteria originating from pre or post treatment</a:t>
            </a:r>
          </a:p>
          <a:p>
            <a:r>
              <a:rPr lang="en-US" dirty="0" smtClean="0"/>
              <a:t>	or growth in distribution system.</a:t>
            </a:r>
          </a:p>
          <a:p>
            <a:endParaRPr lang="en-US" dirty="0" smtClean="0"/>
          </a:p>
          <a:p>
            <a:r>
              <a:rPr lang="en-US" dirty="0" smtClean="0"/>
              <a:t>	Panel expressed caution due to </a:t>
            </a:r>
            <a:r>
              <a:rPr lang="en-US" dirty="0" smtClean="0">
                <a:solidFill>
                  <a:schemeClr val="bg1"/>
                </a:solidFill>
              </a:rPr>
              <a:t>limitations on conclusions of Virginia Tech </a:t>
            </a:r>
          </a:p>
          <a:p>
            <a:r>
              <a:rPr lang="en-US" dirty="0" smtClean="0"/>
              <a:t>	study due to:</a:t>
            </a:r>
          </a:p>
          <a:p>
            <a:r>
              <a:rPr lang="en-US" dirty="0" smtClean="0"/>
              <a:t>	1. Flagstaff is </a:t>
            </a:r>
            <a:r>
              <a:rPr lang="en-US" dirty="0" smtClean="0">
                <a:solidFill>
                  <a:schemeClr val="bg1"/>
                </a:solidFill>
              </a:rPr>
              <a:t>not exhibiting any public health issues </a:t>
            </a:r>
            <a:r>
              <a:rPr lang="en-US" dirty="0" smtClean="0"/>
              <a:t>associated with antibiotic </a:t>
            </a:r>
          </a:p>
          <a:p>
            <a:r>
              <a:rPr lang="en-US" dirty="0" smtClean="0"/>
              <a:t>		resistance from reclaimed water (pathologist @ hospital)</a:t>
            </a:r>
          </a:p>
          <a:p>
            <a:endParaRPr lang="en-US" dirty="0" smtClean="0"/>
          </a:p>
          <a:p>
            <a:pPr marL="4000500" lvl="8" indent="-342900">
              <a:buFont typeface="+mj-lt"/>
              <a:buAutoNum type="arabicPeriod" startAt="2"/>
            </a:pPr>
            <a:r>
              <a:rPr lang="en-US" dirty="0" smtClean="0"/>
              <a:t>Can a </a:t>
            </a:r>
            <a:r>
              <a:rPr lang="en-US" dirty="0" smtClean="0">
                <a:solidFill>
                  <a:schemeClr val="bg1"/>
                </a:solidFill>
              </a:rPr>
              <a:t>nexus be drawn between </a:t>
            </a:r>
            <a:r>
              <a:rPr lang="en-US" dirty="0" smtClean="0"/>
              <a:t>ARB </a:t>
            </a:r>
          </a:p>
          <a:p>
            <a:pPr marL="4000500" lvl="8" indent="-342900"/>
            <a:r>
              <a:rPr lang="en-US" dirty="0" smtClean="0"/>
              <a:t>	public health issues and reclaimed water  </a:t>
            </a:r>
          </a:p>
          <a:p>
            <a:pPr marL="4000500" lvl="8" indent="-342900"/>
            <a:r>
              <a:rPr lang="en-US" dirty="0" smtClean="0"/>
              <a:t>	as the source?</a:t>
            </a:r>
          </a:p>
          <a:p>
            <a:pPr marL="4000500" lvl="8" indent="-342900"/>
            <a:endParaRPr lang="en-US" dirty="0" smtClean="0"/>
          </a:p>
          <a:p>
            <a:pPr marL="4000500" lvl="8" indent="-342900"/>
            <a:r>
              <a:rPr lang="en-US" dirty="0" smtClean="0"/>
              <a:t>3.   Costs of these </a:t>
            </a:r>
            <a:r>
              <a:rPr lang="en-US" dirty="0" smtClean="0">
                <a:solidFill>
                  <a:schemeClr val="bg1"/>
                </a:solidFill>
              </a:rPr>
              <a:t>studies are expensive</a:t>
            </a:r>
            <a:r>
              <a:rPr lang="en-US" dirty="0" smtClean="0"/>
              <a:t>				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625237" y="457200"/>
            <a:ext cx="3562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INTERIM REPORT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July 16, 2013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1219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Interim Recommendations  </a:t>
            </a:r>
            <a:endParaRPr lang="en-US" dirty="0"/>
          </a:p>
        </p:txBody>
      </p:sp>
      <p:pic>
        <p:nvPicPr>
          <p:cNvPr id="6" name="Picture 5" descr="S:\Utilities\Admin\1 ADMINISTRATION\Utility Photos\Historical\Video photos from NAU Archives\Early Downtown Flagstaff.jpg"/>
          <p:cNvPicPr/>
          <p:nvPr/>
        </p:nvPicPr>
        <p:blipFill>
          <a:blip r:embed="rId2" cstate="print"/>
          <a:srcRect t="13116" b="8797"/>
          <a:stretch>
            <a:fillRect/>
          </a:stretch>
        </p:blipFill>
        <p:spPr bwMode="auto">
          <a:xfrm>
            <a:off x="0" y="5029200"/>
            <a:ext cx="3581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4400" y="1905000"/>
            <a:ext cx="7162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Sub group of Advisory Panel  </a:t>
            </a:r>
            <a:r>
              <a:rPr lang="en-US" dirty="0" smtClean="0"/>
              <a:t>will help to identify potential individuals or agencies to complete study to better understand public health issues of ARGs and ARBs in water</a:t>
            </a:r>
          </a:p>
          <a:p>
            <a:pPr marL="342900" indent="-342900"/>
            <a:endParaRPr lang="en-US" dirty="0" smtClean="0"/>
          </a:p>
          <a:p>
            <a:pPr marL="342900" indent="-342900">
              <a:buFont typeface="+mj-lt"/>
              <a:buAutoNum type="arabicPeriod" startAt="2"/>
            </a:pPr>
            <a:r>
              <a:rPr lang="en-US" dirty="0" smtClean="0"/>
              <a:t>Compare effects of </a:t>
            </a:r>
            <a:r>
              <a:rPr lang="en-US" dirty="0" smtClean="0">
                <a:solidFill>
                  <a:schemeClr val="bg1"/>
                </a:solidFill>
              </a:rPr>
              <a:t>treatment technologies </a:t>
            </a:r>
            <a:r>
              <a:rPr lang="en-US" dirty="0" smtClean="0"/>
              <a:t>(chlorination, UV, UV-hydrogen peroxide, membranes) on ARBs and ARGs</a:t>
            </a:r>
          </a:p>
          <a:p>
            <a:pPr marL="342900" indent="-342900"/>
            <a:endParaRPr lang="en-US" dirty="0" smtClean="0"/>
          </a:p>
          <a:p>
            <a:pPr marL="342900" indent="-342900">
              <a:buFont typeface="+mj-lt"/>
              <a:buAutoNum type="arabicPeriod" startAt="3"/>
            </a:pPr>
            <a:r>
              <a:rPr lang="en-US" dirty="0" smtClean="0">
                <a:solidFill>
                  <a:schemeClr val="bg1"/>
                </a:solidFill>
              </a:rPr>
              <a:t>No data </a:t>
            </a:r>
            <a:r>
              <a:rPr lang="en-US" dirty="0" smtClean="0"/>
              <a:t>at present time to suggest that the </a:t>
            </a:r>
            <a:r>
              <a:rPr lang="en-US" dirty="0" smtClean="0">
                <a:solidFill>
                  <a:schemeClr val="bg1"/>
                </a:solidFill>
              </a:rPr>
              <a:t>continued use of reclaimed water provides undue risk to human health</a:t>
            </a:r>
            <a:r>
              <a:rPr lang="en-US" dirty="0" smtClean="0"/>
              <a:t>.  Panel recommends applying the best science available and that above outlined studies be pursued regarding ARB.  </a:t>
            </a:r>
            <a:r>
              <a:rPr lang="en-US" i="1" dirty="0" smtClean="0">
                <a:solidFill>
                  <a:schemeClr val="bg1"/>
                </a:solidFill>
              </a:rPr>
              <a:t>Future positive results </a:t>
            </a:r>
          </a:p>
          <a:p>
            <a:pPr marL="342900" indent="-342900"/>
            <a:r>
              <a:rPr lang="en-US" i="1" dirty="0" smtClean="0">
                <a:solidFill>
                  <a:schemeClr val="bg1"/>
                </a:solidFill>
              </a:rPr>
              <a:t>				of ARBs and ARGs will not provide 				scientific  or  epidemiologically 				significant evidence to reverse above </a:t>
            </a:r>
          </a:p>
          <a:p>
            <a:pPr marL="342900" indent="-342900"/>
            <a:r>
              <a:rPr lang="en-US" i="1" dirty="0" smtClean="0">
                <a:solidFill>
                  <a:schemeClr val="bg1"/>
                </a:solidFill>
              </a:rPr>
              <a:t>				recommendation.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625237" y="457200"/>
            <a:ext cx="3562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INTERIM REPORT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July 16, 2013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1219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Interim Recommendations  </a:t>
            </a:r>
            <a:endParaRPr lang="en-US" dirty="0"/>
          </a:p>
        </p:txBody>
      </p:sp>
      <p:pic>
        <p:nvPicPr>
          <p:cNvPr id="6" name="Picture 5" descr="S:\Utilities\Admin\1 ADMINISTRATION\Utility Photos\Historical\Video photos from NAU Archives\Early Downtown Flagstaff.jpg"/>
          <p:cNvPicPr/>
          <p:nvPr/>
        </p:nvPicPr>
        <p:blipFill>
          <a:blip r:embed="rId2" cstate="print"/>
          <a:srcRect t="13116" b="8797"/>
          <a:stretch>
            <a:fillRect/>
          </a:stretch>
        </p:blipFill>
        <p:spPr bwMode="auto">
          <a:xfrm>
            <a:off x="0" y="4648200"/>
            <a:ext cx="4267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4400" y="1752600"/>
            <a:ext cx="7162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Sub group of Advisory Panel  </a:t>
            </a:r>
            <a:r>
              <a:rPr lang="en-US" dirty="0" smtClean="0"/>
              <a:t>has met to identify opportunities for study and funding relating to ARBs and ARGs: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800100" lvl="1" indent="-342900">
              <a:buAutoNum type="arabicPeriod"/>
            </a:pPr>
            <a:r>
              <a:rPr lang="en-US" dirty="0" smtClean="0"/>
              <a:t>Virginia Tech  - NSF Environmental Engineering Program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TGEN North to include beyond just water (e.g., food)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Collaboration with Univ. of </a:t>
            </a:r>
            <a:r>
              <a:rPr lang="en-US" dirty="0" err="1" smtClean="0"/>
              <a:t>Az</a:t>
            </a:r>
            <a:r>
              <a:rPr lang="en-US" dirty="0" smtClean="0"/>
              <a:t> &amp; UNLV study WERF</a:t>
            </a:r>
          </a:p>
          <a:p>
            <a:pPr marL="800100" lvl="1" indent="-342900"/>
            <a:endParaRPr lang="en-US" dirty="0" smtClean="0"/>
          </a:p>
          <a:p>
            <a:pPr marL="800100" lvl="1" indent="-342900">
              <a:buAutoNum type="arabicPeriod"/>
            </a:pPr>
            <a:r>
              <a:rPr lang="en-US" dirty="0" smtClean="0"/>
              <a:t>NAU Masters student testing if ARGs present in 9 locations within wastewater treatment process and distribution system</a:t>
            </a:r>
          </a:p>
          <a:p>
            <a:pPr marL="800100" lvl="1" indent="-342900"/>
            <a:r>
              <a:rPr lang="en-US" dirty="0" smtClean="0"/>
              <a:t>	[bar screens  - clarification – aeration –UV – Chlorination ]</a:t>
            </a:r>
          </a:p>
          <a:p>
            <a:pPr marL="800100" lvl="1" indent="-342900">
              <a:buAutoNum type="arabicPeriod"/>
            </a:pPr>
            <a:endParaRPr lang="en-US" dirty="0" smtClean="0"/>
          </a:p>
          <a:p>
            <a:pPr marL="800100" lvl="1" indent="-342900">
              <a:buAutoNum type="arabicPeriod"/>
            </a:pPr>
            <a:endParaRPr lang="en-US" dirty="0" smtClean="0"/>
          </a:p>
          <a:p>
            <a:pPr marL="342900" indent="-342900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648200" y="4724400"/>
            <a:ext cx="2968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Advisory Panel’s Sub Group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next meeting October 10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429000" y="304800"/>
            <a:ext cx="19186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HISTORY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990600"/>
            <a:ext cx="8077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</a:t>
            </a:r>
            <a:r>
              <a:rPr lang="en-US" sz="2000" dirty="0" smtClean="0">
                <a:solidFill>
                  <a:schemeClr val="bg1"/>
                </a:solidFill>
              </a:rPr>
              <a:t>1973</a:t>
            </a:r>
            <a:r>
              <a:rPr lang="en-US" sz="2000" dirty="0" smtClean="0"/>
              <a:t> - City </a:t>
            </a:r>
            <a:r>
              <a:rPr lang="en-US" sz="2000" dirty="0" smtClean="0">
                <a:solidFill>
                  <a:schemeClr val="bg1"/>
                </a:solidFill>
              </a:rPr>
              <a:t>started directly delivering </a:t>
            </a:r>
            <a:r>
              <a:rPr lang="en-US" sz="2000" dirty="0" smtClean="0"/>
              <a:t>reclaimed water to</a:t>
            </a:r>
          </a:p>
          <a:p>
            <a:r>
              <a:rPr lang="en-US" sz="2000" dirty="0" smtClean="0"/>
              <a:t>	Continental Country Club Golf Course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</a:t>
            </a:r>
            <a:r>
              <a:rPr lang="en-US" sz="2000" dirty="0" smtClean="0">
                <a:solidFill>
                  <a:schemeClr val="bg1"/>
                </a:solidFill>
              </a:rPr>
              <a:t>1993</a:t>
            </a:r>
            <a:r>
              <a:rPr lang="en-US" sz="2000" dirty="0" smtClean="0"/>
              <a:t>, City </a:t>
            </a:r>
            <a:r>
              <a:rPr lang="en-US" sz="2000" dirty="0" smtClean="0">
                <a:solidFill>
                  <a:schemeClr val="bg1"/>
                </a:solidFill>
              </a:rPr>
              <a:t>expanded</a:t>
            </a:r>
            <a:r>
              <a:rPr lang="en-US" sz="2000" dirty="0" smtClean="0"/>
              <a:t> its direct delivery of reclaimed water  with the  	construction of its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wastewater treatment plant	                </a:t>
            </a:r>
            <a:r>
              <a:rPr lang="en-US" sz="2000" dirty="0" smtClean="0">
                <a:solidFill>
                  <a:schemeClr val="bg1"/>
                </a:solidFill>
              </a:rPr>
              <a:t>	[city parks, school district, 2</a:t>
            </a:r>
            <a:r>
              <a:rPr lang="en-US" sz="2000" baseline="30000" dirty="0" smtClean="0">
                <a:solidFill>
                  <a:schemeClr val="bg1"/>
                </a:solidFill>
              </a:rPr>
              <a:t>nd</a:t>
            </a:r>
            <a:r>
              <a:rPr lang="en-US" sz="2000" dirty="0" smtClean="0">
                <a:solidFill>
                  <a:schemeClr val="bg1"/>
                </a:solidFill>
              </a:rPr>
              <a:t> golf course, industry, etc]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2002</a:t>
            </a:r>
            <a:r>
              <a:rPr lang="en-US" sz="2000" dirty="0" smtClean="0"/>
              <a:t>, City signed an Agreement with the </a:t>
            </a:r>
            <a:r>
              <a:rPr lang="en-US" sz="2000" dirty="0" smtClean="0">
                <a:solidFill>
                  <a:schemeClr val="bg1"/>
                </a:solidFill>
              </a:rPr>
              <a:t>Arizona </a:t>
            </a:r>
            <a:r>
              <a:rPr lang="en-US" sz="2000" dirty="0" err="1" smtClean="0">
                <a:solidFill>
                  <a:schemeClr val="bg1"/>
                </a:solidFill>
              </a:rPr>
              <a:t>Snowbowl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/>
              <a:t>to 	directly deliver  552 AF/year of </a:t>
            </a:r>
            <a:r>
              <a:rPr lang="en-US" sz="2000" dirty="0" smtClean="0">
                <a:solidFill>
                  <a:schemeClr val="bg1"/>
                </a:solidFill>
              </a:rPr>
              <a:t>reclaimed water for snowmaking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</a:t>
            </a:r>
            <a:r>
              <a:rPr lang="en-US" sz="2000" dirty="0" smtClean="0">
                <a:solidFill>
                  <a:schemeClr val="bg1"/>
                </a:solidFill>
              </a:rPr>
              <a:t>2012</a:t>
            </a:r>
            <a:r>
              <a:rPr lang="en-US" sz="2000" dirty="0" smtClean="0"/>
              <a:t>,  In August a report was released by </a:t>
            </a:r>
            <a:r>
              <a:rPr lang="en-US" sz="2000" dirty="0" smtClean="0">
                <a:solidFill>
                  <a:schemeClr val="bg1"/>
                </a:solidFill>
              </a:rPr>
              <a:t>Virginia Tech University 	</a:t>
            </a:r>
            <a:r>
              <a:rPr lang="en-US" sz="2000" dirty="0" smtClean="0"/>
              <a:t> found </a:t>
            </a:r>
            <a:r>
              <a:rPr lang="en-US" sz="2000" dirty="0" smtClean="0">
                <a:solidFill>
                  <a:schemeClr val="bg1"/>
                </a:solidFill>
              </a:rPr>
              <a:t>Antibiotic Resistance Genes</a:t>
            </a:r>
            <a:r>
              <a:rPr lang="en-US" sz="2000" dirty="0" smtClean="0"/>
              <a:t> in the City’s reclaimed 	system  and in December the Arizona </a:t>
            </a:r>
            <a:r>
              <a:rPr lang="en-US" sz="2000" dirty="0" err="1" smtClean="0"/>
              <a:t>Snowbowl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started</a:t>
            </a:r>
            <a:r>
              <a:rPr lang="en-US" sz="2000" dirty="0" smtClean="0"/>
              <a:t> 				</a:t>
            </a:r>
            <a:r>
              <a:rPr lang="en-US" sz="2000" dirty="0" smtClean="0">
                <a:solidFill>
                  <a:schemeClr val="bg1"/>
                </a:solidFill>
              </a:rPr>
              <a:t>snowmaking </a:t>
            </a:r>
          </a:p>
          <a:p>
            <a:r>
              <a:rPr lang="en-US" sz="2000" dirty="0" smtClean="0"/>
              <a:t>    	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		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4" name="Picture 3" descr="S:\Utilities\Admin\1 ADMINISTRATION\Utility Photos\Historical\Video photos from NAU Archives\Cady Lumber Co 2-men saw team 19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31492"/>
            <a:ext cx="3124200" cy="202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S:\Utilities\Admin\1 ADMINISTRATION\Utility Photos\Historical\Video photos from NAU Archives\AZ Central Bank &amp; Hotel 1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76800"/>
            <a:ext cx="41275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TextBox 19"/>
          <p:cNvSpPr txBox="1">
            <a:spLocks noChangeArrowheads="1"/>
          </p:cNvSpPr>
          <p:nvPr/>
        </p:nvSpPr>
        <p:spPr bwMode="auto">
          <a:xfrm>
            <a:off x="0" y="4876800"/>
            <a:ext cx="228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McMillan Bank &amp; Hotel- 1900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47591" y="457200"/>
            <a:ext cx="5518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WHY an Advisory Panel Now?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1" y="1295400"/>
            <a:ext cx="769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 </a:t>
            </a:r>
            <a:r>
              <a:rPr lang="en-US" sz="2000" dirty="0" smtClean="0">
                <a:solidFill>
                  <a:schemeClr val="bg1"/>
                </a:solidFill>
              </a:rPr>
              <a:t>2012</a:t>
            </a:r>
            <a:r>
              <a:rPr lang="en-US" sz="2000" dirty="0" smtClean="0"/>
              <a:t>, the topic of reclaimed water use became </a:t>
            </a:r>
            <a:r>
              <a:rPr lang="en-US" sz="2000" dirty="0" smtClean="0">
                <a:solidFill>
                  <a:schemeClr val="bg1"/>
                </a:solidFill>
              </a:rPr>
              <a:t>amplified</a:t>
            </a:r>
            <a:r>
              <a:rPr lang="en-US" sz="2000" dirty="0" smtClean="0"/>
              <a:t> in the 	community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chemeClr val="bg1"/>
                </a:solidFill>
              </a:rPr>
              <a:t>City Council </a:t>
            </a:r>
            <a:r>
              <a:rPr lang="en-US" sz="2000" i="1" dirty="0" smtClean="0"/>
              <a:t>became bombarded with citizens </a:t>
            </a:r>
            <a:r>
              <a:rPr lang="en-US" sz="2000" i="1" dirty="0" smtClean="0">
                <a:solidFill>
                  <a:schemeClr val="bg1"/>
                </a:solidFill>
              </a:rPr>
              <a:t>questions</a:t>
            </a:r>
            <a:r>
              <a:rPr lang="en-US" sz="2000" i="1" dirty="0" smtClean="0"/>
              <a:t> regarding 	the </a:t>
            </a:r>
            <a:r>
              <a:rPr lang="en-US" sz="2000" i="1" dirty="0" smtClean="0">
                <a:solidFill>
                  <a:schemeClr val="bg1"/>
                </a:solidFill>
              </a:rPr>
              <a:t>safety of using reclaimed water </a:t>
            </a:r>
            <a:r>
              <a:rPr lang="en-US" sz="2000" i="1" dirty="0" smtClean="0"/>
              <a:t>for irrigation, recharge or 	snowmaking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 September 2012, </a:t>
            </a:r>
            <a:r>
              <a:rPr lang="en-US" sz="2000" dirty="0" smtClean="0">
                <a:solidFill>
                  <a:schemeClr val="bg1"/>
                </a:solidFill>
              </a:rPr>
              <a:t>City Manager </a:t>
            </a:r>
            <a:r>
              <a:rPr lang="en-US" sz="2000" dirty="0" smtClean="0"/>
              <a:t>requested staff to develop a 	panel of experts to assist in the </a:t>
            </a:r>
            <a:r>
              <a:rPr lang="en-US" sz="2000" dirty="0" smtClean="0">
                <a:solidFill>
                  <a:schemeClr val="bg1"/>
                </a:solidFill>
              </a:rPr>
              <a:t>evaluation of the human 		health impacts from the local use of reclaimed water  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				 1</a:t>
            </a:r>
            <a:r>
              <a:rPr lang="en-US" sz="2000" baseline="30000" dirty="0" smtClean="0">
                <a:solidFill>
                  <a:schemeClr val="bg1"/>
                </a:solidFill>
              </a:rPr>
              <a:t>st</a:t>
            </a:r>
            <a:r>
              <a:rPr lang="en-US" sz="2000" dirty="0" smtClean="0">
                <a:solidFill>
                  <a:schemeClr val="bg1"/>
                </a:solidFill>
              </a:rPr>
              <a:t> Meeting </a:t>
            </a:r>
            <a:r>
              <a:rPr lang="en-US" sz="2000" dirty="0" smtClean="0"/>
              <a:t>– January 25, 2013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189068" y="457200"/>
            <a:ext cx="2435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Membership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1066800"/>
            <a:ext cx="76962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 </a:t>
            </a:r>
            <a:r>
              <a:rPr lang="en-US" sz="2000" dirty="0" smtClean="0">
                <a:solidFill>
                  <a:schemeClr val="bg1"/>
                </a:solidFill>
              </a:rPr>
              <a:t>David Engelthaler</a:t>
            </a:r>
            <a:r>
              <a:rPr lang="en-US" sz="2000" dirty="0" smtClean="0"/>
              <a:t>,  Director TGEN North  (epidemiologist)</a:t>
            </a:r>
          </a:p>
          <a:p>
            <a:pPr>
              <a:buFont typeface="Arial" pitchFamily="34" charset="0"/>
              <a:buChar char="•"/>
            </a:pPr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 </a:t>
            </a:r>
            <a:r>
              <a:rPr lang="en-US" sz="2000" dirty="0" smtClean="0">
                <a:solidFill>
                  <a:schemeClr val="bg1"/>
                </a:solidFill>
              </a:rPr>
              <a:t>Robert Hart</a:t>
            </a:r>
            <a:r>
              <a:rPr lang="en-US" sz="2000" dirty="0" smtClean="0"/>
              <a:t>, Scientist in Charge, U.S. Geological Survey</a:t>
            </a:r>
          </a:p>
          <a:p>
            <a:pPr>
              <a:buFont typeface="Arial" pitchFamily="34" charset="0"/>
              <a:buChar char="•"/>
            </a:pPr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 </a:t>
            </a:r>
            <a:r>
              <a:rPr lang="en-US" sz="2000" dirty="0" smtClean="0">
                <a:solidFill>
                  <a:schemeClr val="bg1"/>
                </a:solidFill>
              </a:rPr>
              <a:t>Jean McLain, Ph.D</a:t>
            </a:r>
            <a:r>
              <a:rPr lang="en-US" sz="2000" dirty="0" smtClean="0"/>
              <a:t>., University of Arizona</a:t>
            </a:r>
          </a:p>
          <a:p>
            <a:pPr>
              <a:buFont typeface="Arial" pitchFamily="34" charset="0"/>
              <a:buChar char="•"/>
            </a:pPr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 </a:t>
            </a:r>
            <a:r>
              <a:rPr lang="en-US" sz="2000" dirty="0" smtClean="0">
                <a:solidFill>
                  <a:schemeClr val="bg1"/>
                </a:solidFill>
              </a:rPr>
              <a:t>Rod Parnell, Ph.D</a:t>
            </a:r>
            <a:r>
              <a:rPr lang="en-US" sz="2000" dirty="0" smtClean="0"/>
              <a:t>., Northern Arizona University </a:t>
            </a:r>
          </a:p>
          <a:p>
            <a:pPr>
              <a:buFont typeface="Arial" pitchFamily="34" charset="0"/>
              <a:buChar char="•"/>
            </a:pPr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 </a:t>
            </a:r>
            <a:r>
              <a:rPr lang="en-US" sz="2000" dirty="0" smtClean="0">
                <a:solidFill>
                  <a:schemeClr val="bg1"/>
                </a:solidFill>
              </a:rPr>
              <a:t>Randy Phillips</a:t>
            </a:r>
            <a:r>
              <a:rPr lang="en-US" sz="2000" dirty="0" smtClean="0"/>
              <a:t>, Coconino County Health Services</a:t>
            </a:r>
          </a:p>
          <a:p>
            <a:pPr>
              <a:buFont typeface="Arial" pitchFamily="34" charset="0"/>
              <a:buChar char="•"/>
            </a:pPr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 </a:t>
            </a:r>
            <a:r>
              <a:rPr lang="en-US" sz="2000" dirty="0" smtClean="0">
                <a:solidFill>
                  <a:schemeClr val="bg1"/>
                </a:solidFill>
              </a:rPr>
              <a:t>Amy Pruden, Ph.D. </a:t>
            </a:r>
            <a:r>
              <a:rPr lang="en-US" sz="2000" dirty="0" smtClean="0"/>
              <a:t>Virginia Tech University</a:t>
            </a:r>
          </a:p>
          <a:p>
            <a:pPr>
              <a:buFont typeface="Arial" pitchFamily="34" charset="0"/>
              <a:buChar char="•"/>
            </a:pPr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 </a:t>
            </a:r>
            <a:r>
              <a:rPr lang="en-US" sz="2000" dirty="0" smtClean="0">
                <a:solidFill>
                  <a:schemeClr val="bg1"/>
                </a:solidFill>
              </a:rPr>
              <a:t>Forrest </a:t>
            </a:r>
            <a:r>
              <a:rPr lang="en-US" sz="2000" dirty="0" err="1" smtClean="0">
                <a:solidFill>
                  <a:schemeClr val="bg1"/>
                </a:solidFill>
              </a:rPr>
              <a:t>Ritland</a:t>
            </a:r>
            <a:r>
              <a:rPr lang="en-US" sz="2000" dirty="0" smtClean="0">
                <a:solidFill>
                  <a:schemeClr val="bg1"/>
                </a:solidFill>
              </a:rPr>
              <a:t>, M.D., </a:t>
            </a:r>
            <a:r>
              <a:rPr lang="en-US" sz="2000" dirty="0" smtClean="0"/>
              <a:t>Flagstaff Medical Center (pathologist)</a:t>
            </a:r>
          </a:p>
          <a:p>
            <a:pPr>
              <a:buFont typeface="Arial" pitchFamily="34" charset="0"/>
              <a:buChar char="•"/>
            </a:pPr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 </a:t>
            </a:r>
            <a:r>
              <a:rPr lang="en-US" sz="2000" dirty="0" smtClean="0">
                <a:solidFill>
                  <a:schemeClr val="bg1"/>
                </a:solidFill>
              </a:rPr>
              <a:t>Robin Silver, M.D.</a:t>
            </a:r>
          </a:p>
          <a:p>
            <a:r>
              <a:rPr lang="en-US" sz="800" dirty="0" smtClean="0"/>
              <a:t>  </a:t>
            </a:r>
            <a:endParaRPr lang="en-US" sz="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</a:t>
            </a:r>
            <a:r>
              <a:rPr lang="en-US" sz="2000" dirty="0" smtClean="0">
                <a:solidFill>
                  <a:schemeClr val="bg1"/>
                </a:solidFill>
              </a:rPr>
              <a:t>Tom Whitmer</a:t>
            </a:r>
            <a:r>
              <a:rPr lang="en-US" sz="2000" dirty="0" smtClean="0"/>
              <a:t>, Director Natural Resources, City of Cottonwood</a:t>
            </a:r>
          </a:p>
          <a:p>
            <a:pPr>
              <a:buFont typeface="Arial" pitchFamily="34" charset="0"/>
              <a:buChar char="•"/>
            </a:pPr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sz="2000" i="1" dirty="0" smtClean="0"/>
              <a:t>  </a:t>
            </a:r>
            <a:r>
              <a:rPr lang="en-US" sz="2000" i="1" dirty="0" smtClean="0">
                <a:solidFill>
                  <a:schemeClr val="bg1"/>
                </a:solidFill>
              </a:rPr>
              <a:t>Cathy Proper, Ph.D</a:t>
            </a:r>
            <a:r>
              <a:rPr lang="en-US" sz="2000" i="1" dirty="0" smtClean="0"/>
              <a:t>. Northern Arizona University </a:t>
            </a:r>
            <a:r>
              <a:rPr lang="en-US" sz="2000" dirty="0" smtClean="0">
                <a:solidFill>
                  <a:schemeClr val="bg1"/>
                </a:solidFill>
              </a:rPr>
              <a:t>*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</a:t>
            </a:r>
            <a:r>
              <a:rPr lang="en-US" sz="2000" i="1" dirty="0" smtClean="0">
                <a:solidFill>
                  <a:schemeClr val="bg1"/>
                </a:solidFill>
              </a:rPr>
              <a:t>Channah Rock, Ph.D</a:t>
            </a:r>
            <a:r>
              <a:rPr lang="en-US" sz="2000" i="1" dirty="0" smtClean="0"/>
              <a:t>., University of Arizona </a:t>
            </a:r>
            <a:r>
              <a:rPr lang="en-US" sz="2000" dirty="0" smtClean="0">
                <a:solidFill>
                  <a:schemeClr val="bg1"/>
                </a:solidFill>
              </a:rPr>
              <a:t>*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i="1" dirty="0" smtClean="0"/>
              <a:t>   </a:t>
            </a:r>
            <a:r>
              <a:rPr lang="en-US" sz="2000" i="1" dirty="0" smtClean="0">
                <a:solidFill>
                  <a:schemeClr val="bg1"/>
                </a:solidFill>
              </a:rPr>
              <a:t>Shane Snyder, Ph.D</a:t>
            </a:r>
            <a:r>
              <a:rPr lang="en-US" sz="2000" i="1" dirty="0" smtClean="0"/>
              <a:t>., University of Arizona </a:t>
            </a:r>
            <a:r>
              <a:rPr lang="en-US" sz="2000" dirty="0" smtClean="0">
                <a:solidFill>
                  <a:schemeClr val="bg1"/>
                </a:solidFill>
              </a:rPr>
              <a:t>*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i="1" dirty="0" smtClean="0">
                <a:solidFill>
                  <a:schemeClr val="bg1"/>
                </a:solidFill>
              </a:rPr>
              <a:t>*  ADEQ - APEC members</a:t>
            </a:r>
            <a:endParaRPr lang="en-US" sz="2000" i="1" dirty="0" smtClean="0"/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990600"/>
            <a:ext cx="8229600" cy="4445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endParaRPr lang="en-US" dirty="0" smtClean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Garamond"/>
              <a:buChar char="-"/>
            </a:pPr>
            <a:r>
              <a:rPr lang="en-US" sz="2000" dirty="0" smtClean="0">
                <a:latin typeface="+mj-lt"/>
                <a:ea typeface="Times New Roman"/>
                <a:cs typeface="Calibri"/>
              </a:rPr>
              <a:t>What does the detection of Compounds of Emerging Concern (CECs) in some parts of the City of Flagstaff’s Drinking and Reclaim Water Distribution Systems mean for possible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Times New Roman"/>
                <a:cs typeface="Calibri"/>
              </a:rPr>
              <a:t>human health effects </a:t>
            </a:r>
            <a:r>
              <a:rPr lang="en-US" sz="2000" dirty="0" smtClean="0">
                <a:latin typeface="+mj-lt"/>
                <a:ea typeface="Times New Roman"/>
                <a:cs typeface="Calibri"/>
              </a:rPr>
              <a:t>beyond what already exists?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Garamond"/>
              <a:buChar char="-"/>
            </a:pPr>
            <a:endParaRPr lang="en-US" sz="1200" dirty="0" smtClean="0">
              <a:latin typeface="+mj-lt"/>
              <a:ea typeface="Times New Roman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Garamond"/>
              <a:buChar char="-"/>
            </a:pPr>
            <a:r>
              <a:rPr lang="en-US" sz="2000" dirty="0" smtClean="0">
                <a:latin typeface="+mj-lt"/>
                <a:ea typeface="Times New Roman"/>
                <a:cs typeface="Calibri"/>
              </a:rPr>
              <a:t>Determine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Times New Roman"/>
                <a:cs typeface="Calibri"/>
              </a:rPr>
              <a:t>what</a:t>
            </a:r>
            <a:r>
              <a:rPr lang="en-US" sz="2000" dirty="0" smtClean="0">
                <a:latin typeface="+mj-lt"/>
                <a:ea typeface="Times New Roman"/>
                <a:cs typeface="Calibri"/>
              </a:rPr>
              <a:t> specifically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Times New Roman"/>
                <a:cs typeface="Calibri"/>
              </a:rPr>
              <a:t>to study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Garamond"/>
              <a:buChar char="-"/>
            </a:pPr>
            <a:endParaRPr lang="en-US" dirty="0" smtClean="0">
              <a:latin typeface="+mj-lt"/>
              <a:ea typeface="Times New Roman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Garamond"/>
              <a:buChar char="-"/>
            </a:pPr>
            <a:r>
              <a:rPr lang="en-US" dirty="0" smtClean="0">
                <a:latin typeface="+mj-lt"/>
                <a:ea typeface="Times New Roman"/>
                <a:cs typeface="Calibri"/>
              </a:rPr>
              <a:t> </a:t>
            </a:r>
            <a:r>
              <a:rPr lang="en-US" sz="2000" dirty="0" smtClean="0">
                <a:latin typeface="+mj-lt"/>
                <a:ea typeface="Times New Roman"/>
                <a:cs typeface="Calibri"/>
              </a:rPr>
              <a:t>Identify what steps are necessary for understanding the human health effects of CECs in raw, drinking and reclaimed water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Garamond"/>
              <a:buChar char="-"/>
            </a:pPr>
            <a:endParaRPr lang="en-US" dirty="0" smtClean="0">
              <a:latin typeface="+mj-lt"/>
              <a:ea typeface="Times New Roman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Garamond"/>
              <a:buChar char="-"/>
            </a:pPr>
            <a:r>
              <a:rPr lang="en-US" sz="2000" dirty="0" smtClean="0">
                <a:latin typeface="+mj-lt"/>
                <a:ea typeface="Times New Roman"/>
                <a:cs typeface="Calibri"/>
              </a:rPr>
              <a:t>Provide guidance to the City on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Times New Roman"/>
                <a:cs typeface="Calibri"/>
              </a:rPr>
              <a:t>developing a work plan </a:t>
            </a:r>
            <a:r>
              <a:rPr lang="en-US" sz="2000" dirty="0" smtClean="0">
                <a:latin typeface="+mj-lt"/>
                <a:ea typeface="Times New Roman"/>
                <a:cs typeface="Calibri"/>
              </a:rPr>
              <a:t>on how best to achieve this knowledge.</a:t>
            </a:r>
            <a:endParaRPr lang="en-US" sz="2000" dirty="0">
              <a:latin typeface="+mj-lt"/>
              <a:ea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6153" y="457200"/>
            <a:ext cx="48011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PURPOSE &amp; OBJECTIVES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5867400"/>
            <a:ext cx="3132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Panel met 3 times in 2013</a:t>
            </a:r>
            <a:endParaRPr lang="en-US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143000"/>
            <a:ext cx="8229600" cy="557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endParaRPr lang="en-US" dirty="0" smtClean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Garamond"/>
              <a:buChar char="-"/>
            </a:pPr>
            <a:r>
              <a:rPr lang="en-US" sz="2000" dirty="0" smtClean="0">
                <a:solidFill>
                  <a:schemeClr val="bg1"/>
                </a:solidFill>
                <a:latin typeface="+mj-lt"/>
                <a:ea typeface="Times New Roman"/>
                <a:cs typeface="Calibri"/>
              </a:rPr>
              <a:t>2002</a:t>
            </a:r>
            <a:r>
              <a:rPr lang="en-US" sz="2000" dirty="0" smtClean="0">
                <a:latin typeface="+mj-lt"/>
                <a:ea typeface="Times New Roman"/>
                <a:cs typeface="Calibri"/>
              </a:rPr>
              <a:t>  evaluation of existing data from Rio WRF v. SDWA</a:t>
            </a:r>
            <a:endParaRPr lang="en-US" sz="2000" dirty="0" smtClean="0">
              <a:solidFill>
                <a:schemeClr val="bg1"/>
              </a:solidFill>
              <a:latin typeface="+mj-lt"/>
              <a:ea typeface="Times New Roman"/>
              <a:cs typeface="Calibri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Garamond"/>
              <a:buChar char="-"/>
            </a:pPr>
            <a:endParaRPr lang="en-US" sz="1200" dirty="0" smtClean="0">
              <a:latin typeface="+mj-lt"/>
              <a:ea typeface="Times New Roman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Garamond"/>
              <a:buChar char="-"/>
            </a:pPr>
            <a:r>
              <a:rPr lang="en-US" sz="2000" dirty="0" smtClean="0">
                <a:solidFill>
                  <a:schemeClr val="bg1"/>
                </a:solidFill>
                <a:latin typeface="+mj-lt"/>
                <a:ea typeface="Times New Roman"/>
                <a:cs typeface="Calibri"/>
              </a:rPr>
              <a:t>2002-2006</a:t>
            </a:r>
            <a:r>
              <a:rPr lang="en-US" sz="2000" dirty="0" smtClean="0">
                <a:latin typeface="+mj-lt"/>
                <a:ea typeface="Times New Roman"/>
                <a:cs typeface="Calibri"/>
              </a:rPr>
              <a:t>  Hired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Times New Roman"/>
                <a:cs typeface="Calibri"/>
              </a:rPr>
              <a:t>USGS &amp; NAU </a:t>
            </a:r>
            <a:r>
              <a:rPr lang="en-US" sz="2000" dirty="0" smtClean="0">
                <a:latin typeface="+mj-lt"/>
                <a:ea typeface="Times New Roman"/>
                <a:cs typeface="Calibri"/>
              </a:rPr>
              <a:t>to sample both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Times New Roman"/>
                <a:cs typeface="Calibri"/>
              </a:rPr>
              <a:t>drinking &amp; reclaimed 	water</a:t>
            </a:r>
            <a:r>
              <a:rPr lang="en-US" sz="2000" dirty="0" smtClean="0">
                <a:latin typeface="+mj-lt"/>
                <a:ea typeface="Times New Roman"/>
                <a:cs typeface="Calibri"/>
              </a:rPr>
              <a:t> for pharmaceuticals &amp; other industrial compounds at 	</a:t>
            </a:r>
            <a:r>
              <a:rPr lang="en-US" sz="2000" dirty="0" smtClean="0">
                <a:ea typeface="Times New Roman"/>
                <a:cs typeface="Calibri"/>
              </a:rPr>
              <a:t>Wildcat Hill WWTP, Rio WRF &amp; 3 groundwater wells</a:t>
            </a:r>
            <a:r>
              <a:rPr lang="en-US" sz="2000" dirty="0" smtClean="0">
                <a:latin typeface="+mj-lt"/>
                <a:ea typeface="Times New Roman"/>
                <a:cs typeface="Calibri"/>
              </a:rPr>
              <a:t>.  NAU 	analyzed effects of reclaimed water on </a:t>
            </a:r>
            <a:r>
              <a:rPr lang="en-US" sz="2000" dirty="0" err="1" smtClean="0">
                <a:latin typeface="+mj-lt"/>
                <a:ea typeface="Times New Roman"/>
                <a:cs typeface="Calibri"/>
              </a:rPr>
              <a:t>Mosquitofish</a:t>
            </a:r>
            <a:r>
              <a:rPr lang="en-US" sz="2000" dirty="0" smtClean="0">
                <a:latin typeface="+mj-lt"/>
                <a:ea typeface="Times New Roman"/>
                <a:cs typeface="Calibri"/>
              </a:rPr>
              <a:t>, bullfrogs &amp; 	African clawed frogs; </a:t>
            </a:r>
            <a:endParaRPr lang="en-US" sz="2000" dirty="0" smtClean="0">
              <a:solidFill>
                <a:schemeClr val="bg1"/>
              </a:solidFill>
              <a:latin typeface="+mj-lt"/>
              <a:ea typeface="Times New Roman"/>
              <a:cs typeface="Calibri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Garamond"/>
              <a:buChar char="-"/>
            </a:pPr>
            <a:endParaRPr lang="en-US" sz="1200" dirty="0" smtClean="0">
              <a:latin typeface="+mj-lt"/>
              <a:ea typeface="Times New Roman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Garamond"/>
              <a:buChar char="-"/>
            </a:pPr>
            <a:endParaRPr lang="en-US" sz="1200" dirty="0" smtClean="0">
              <a:latin typeface="+mj-lt"/>
              <a:ea typeface="Times New Roman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Garamond"/>
              <a:buChar char="-"/>
            </a:pPr>
            <a:r>
              <a:rPr lang="en-US" dirty="0" smtClean="0">
                <a:latin typeface="+mj-lt"/>
                <a:ea typeface="Times New Roman"/>
                <a:cs typeface="Calibri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Times New Roman"/>
                <a:cs typeface="Calibri"/>
              </a:rPr>
              <a:t>2010</a:t>
            </a:r>
            <a:r>
              <a:rPr lang="en-US" sz="2000" dirty="0" smtClean="0">
                <a:latin typeface="+mj-lt"/>
                <a:ea typeface="Times New Roman"/>
                <a:cs typeface="Calibri"/>
              </a:rPr>
              <a:t> City sampled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Times New Roman"/>
                <a:cs typeface="Calibri"/>
              </a:rPr>
              <a:t>drinking &amp; reclaimed </a:t>
            </a:r>
            <a:r>
              <a:rPr lang="en-US" sz="2000" dirty="0" smtClean="0">
                <a:latin typeface="+mj-lt"/>
                <a:ea typeface="Times New Roman"/>
                <a:cs typeface="Calibri"/>
              </a:rPr>
              <a:t>water for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Times New Roman"/>
                <a:cs typeface="Calibri"/>
              </a:rPr>
              <a:t>87 PPCPs &amp; EDCs</a:t>
            </a:r>
            <a:r>
              <a:rPr lang="en-US" sz="2000" dirty="0" smtClean="0">
                <a:latin typeface="+mj-lt"/>
                <a:ea typeface="Times New Roman"/>
                <a:cs typeface="Calibri"/>
              </a:rPr>
              <a:t>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Garamond"/>
              <a:buChar char="-"/>
            </a:pPr>
            <a:endParaRPr lang="en-US" sz="900" dirty="0" smtClean="0">
              <a:latin typeface="+mj-lt"/>
              <a:ea typeface="Times New Roman"/>
              <a:cs typeface="Calibri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atin typeface="+mj-lt"/>
                <a:ea typeface="Times New Roman"/>
                <a:cs typeface="Calibri"/>
              </a:rPr>
              <a:t>	A. </a:t>
            </a:r>
            <a:r>
              <a:rPr lang="en-US" sz="2000" u="sng" dirty="0" smtClean="0">
                <a:latin typeface="+mj-lt"/>
                <a:ea typeface="Times New Roman"/>
                <a:cs typeface="Calibri"/>
              </a:rPr>
              <a:t>drinking water distribution system</a:t>
            </a:r>
            <a:r>
              <a:rPr lang="en-US" sz="2000" dirty="0" smtClean="0">
                <a:latin typeface="+mj-lt"/>
                <a:ea typeface="Times New Roman"/>
                <a:cs typeface="Calibri"/>
              </a:rPr>
              <a:t>: 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Times New Roman"/>
                <a:cs typeface="Calibri"/>
              </a:rPr>
              <a:t>caffeine</a:t>
            </a:r>
            <a:r>
              <a:rPr lang="en-US" sz="2000" dirty="0" smtClean="0">
                <a:latin typeface="+mj-lt"/>
                <a:ea typeface="Times New Roman"/>
                <a:cs typeface="Calibri"/>
              </a:rPr>
              <a:t> 82 </a:t>
            </a:r>
            <a:r>
              <a:rPr lang="en-US" sz="2000" dirty="0" err="1" smtClean="0">
                <a:latin typeface="+mj-lt"/>
                <a:ea typeface="Times New Roman"/>
                <a:cs typeface="Calibri"/>
              </a:rPr>
              <a:t>ng</a:t>
            </a:r>
            <a:r>
              <a:rPr lang="en-US" sz="2000" dirty="0" smtClean="0">
                <a:latin typeface="+mj-lt"/>
                <a:ea typeface="Times New Roman"/>
                <a:cs typeface="Calibri"/>
              </a:rPr>
              <a:t>/L,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Times New Roman"/>
                <a:cs typeface="Calibri"/>
              </a:rPr>
              <a:t>DEET</a:t>
            </a:r>
            <a:r>
              <a:rPr lang="en-US" sz="2000" dirty="0" smtClean="0">
                <a:latin typeface="+mj-lt"/>
                <a:ea typeface="Times New Roman"/>
                <a:cs typeface="Calibri"/>
              </a:rPr>
              <a:t> 2.1 	</a:t>
            </a:r>
            <a:r>
              <a:rPr lang="en-US" sz="2000" dirty="0" err="1" smtClean="0">
                <a:latin typeface="+mj-lt"/>
                <a:ea typeface="Times New Roman"/>
                <a:cs typeface="Calibri"/>
              </a:rPr>
              <a:t>ng</a:t>
            </a:r>
            <a:r>
              <a:rPr lang="en-US" sz="2000" dirty="0" smtClean="0">
                <a:latin typeface="+mj-lt"/>
                <a:ea typeface="Times New Roman"/>
                <a:cs typeface="Calibri"/>
              </a:rPr>
              <a:t>/L,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ea typeface="Times New Roman"/>
                <a:cs typeface="Calibri"/>
              </a:rPr>
              <a:t>Theobromine</a:t>
            </a:r>
            <a:r>
              <a:rPr lang="en-US" sz="2000" dirty="0" smtClean="0">
                <a:latin typeface="+mj-lt"/>
                <a:ea typeface="Times New Roman"/>
                <a:cs typeface="Calibri"/>
              </a:rPr>
              <a:t> 66 </a:t>
            </a:r>
            <a:r>
              <a:rPr lang="en-US" sz="2000" dirty="0" err="1" smtClean="0">
                <a:latin typeface="+mj-lt"/>
                <a:ea typeface="Times New Roman"/>
                <a:cs typeface="Calibri"/>
              </a:rPr>
              <a:t>ng</a:t>
            </a:r>
            <a:r>
              <a:rPr lang="en-US" sz="2000" dirty="0" smtClean="0">
                <a:latin typeface="+mj-lt"/>
                <a:ea typeface="Times New Roman"/>
                <a:cs typeface="Calibri"/>
              </a:rPr>
              <a:t>/L,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ea typeface="Times New Roman"/>
                <a:cs typeface="Calibri"/>
              </a:rPr>
              <a:t>Triclosan</a:t>
            </a:r>
            <a:r>
              <a:rPr lang="en-US" sz="2000" dirty="0" smtClean="0">
                <a:latin typeface="+mj-lt"/>
                <a:ea typeface="Times New Roman"/>
                <a:cs typeface="Calibri"/>
              </a:rPr>
              <a:t> 19 </a:t>
            </a:r>
            <a:r>
              <a:rPr lang="en-US" sz="2000" dirty="0" err="1" smtClean="0">
                <a:latin typeface="+mj-lt"/>
                <a:ea typeface="Times New Roman"/>
                <a:cs typeface="Calibri"/>
              </a:rPr>
              <a:t>ng</a:t>
            </a:r>
            <a:r>
              <a:rPr lang="en-US" sz="2000" dirty="0" smtClean="0">
                <a:latin typeface="+mj-lt"/>
                <a:ea typeface="Times New Roman"/>
                <a:cs typeface="Calibri"/>
              </a:rPr>
              <a:t>/L &amp;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ea typeface="Times New Roman"/>
                <a:cs typeface="Calibri"/>
              </a:rPr>
              <a:t>lohexal</a:t>
            </a:r>
            <a:r>
              <a:rPr lang="en-US" sz="2000" dirty="0" smtClean="0">
                <a:latin typeface="+mj-lt"/>
                <a:ea typeface="Times New Roman"/>
                <a:cs typeface="Calibri"/>
              </a:rPr>
              <a:t> 42 </a:t>
            </a:r>
            <a:r>
              <a:rPr lang="en-US" sz="2000" dirty="0" err="1" smtClean="0">
                <a:latin typeface="+mj-lt"/>
                <a:ea typeface="Times New Roman"/>
                <a:cs typeface="Calibri"/>
              </a:rPr>
              <a:t>ng</a:t>
            </a:r>
            <a:r>
              <a:rPr lang="en-US" sz="2000" dirty="0" smtClean="0">
                <a:latin typeface="+mj-lt"/>
                <a:ea typeface="Times New Roman"/>
                <a:cs typeface="Calibri"/>
              </a:rPr>
              <a:t>/L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900" dirty="0" smtClean="0">
              <a:latin typeface="+mj-lt"/>
              <a:ea typeface="Times New Roman"/>
              <a:cs typeface="Calibri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atin typeface="+mj-lt"/>
                <a:ea typeface="Times New Roman"/>
                <a:cs typeface="Calibri"/>
              </a:rPr>
              <a:t>	B.  </a:t>
            </a:r>
            <a:r>
              <a:rPr lang="en-US" sz="2000" u="sng" dirty="0" smtClean="0">
                <a:latin typeface="+mj-lt"/>
                <a:ea typeface="Times New Roman"/>
                <a:cs typeface="Calibri"/>
              </a:rPr>
              <a:t>Reclaimed system </a:t>
            </a:r>
            <a:r>
              <a:rPr lang="en-US" sz="2000" dirty="0" smtClean="0">
                <a:latin typeface="+mj-lt"/>
                <a:ea typeface="Times New Roman"/>
                <a:cs typeface="Calibri"/>
              </a:rPr>
              <a:t>   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Times New Roman"/>
                <a:cs typeface="Calibri"/>
              </a:rPr>
              <a:t>33 were detected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Garamond"/>
              <a:buChar char="-"/>
            </a:pPr>
            <a:endParaRPr lang="en-US" dirty="0" smtClean="0">
              <a:latin typeface="+mj-lt"/>
              <a:ea typeface="Times New Roman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Garamond"/>
              <a:buChar char="-"/>
            </a:pPr>
            <a:endParaRPr lang="en-US" sz="2000" dirty="0">
              <a:latin typeface="+mj-lt"/>
              <a:ea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6707" y="457200"/>
            <a:ext cx="4780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CEC Sampling in Flagstaff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447800"/>
            <a:ext cx="8229600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endParaRPr lang="en-US" dirty="0" smtClean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Garamond"/>
              <a:buChar char="-"/>
            </a:pPr>
            <a:endParaRPr lang="en-US" sz="1200" dirty="0" smtClean="0">
              <a:latin typeface="+mj-lt"/>
              <a:ea typeface="Times New Roman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Garamond"/>
              <a:buChar char="-"/>
            </a:pPr>
            <a:r>
              <a:rPr lang="en-US" dirty="0" smtClean="0">
                <a:latin typeface="+mj-lt"/>
                <a:ea typeface="Times New Roman"/>
                <a:cs typeface="Calibri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Times New Roman"/>
                <a:cs typeface="Calibri"/>
              </a:rPr>
              <a:t>2011</a:t>
            </a:r>
            <a:r>
              <a:rPr lang="en-US" sz="2000" dirty="0" smtClean="0">
                <a:latin typeface="+mj-lt"/>
                <a:ea typeface="Times New Roman"/>
                <a:cs typeface="Calibri"/>
              </a:rPr>
              <a:t>  Lake Mary raw water &amp; treated water tested for 90 PPCPs &amp; EDCs</a:t>
            </a:r>
          </a:p>
          <a:p>
            <a:pPr marL="800100" lvl="1" indent="-342900">
              <a:lnSpc>
                <a:spcPct val="115000"/>
              </a:lnSpc>
              <a:buFont typeface="Garamond"/>
              <a:buChar char="-"/>
            </a:pPr>
            <a:r>
              <a:rPr lang="en-US" sz="2000" dirty="0" smtClean="0">
                <a:latin typeface="+mj-lt"/>
                <a:ea typeface="Times New Roman"/>
                <a:cs typeface="Calibri"/>
              </a:rPr>
              <a:t>Raw intake water: 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Times New Roman"/>
                <a:cs typeface="Calibri"/>
              </a:rPr>
              <a:t>BPA</a:t>
            </a:r>
            <a:r>
              <a:rPr lang="en-US" sz="2000" dirty="0" smtClean="0">
                <a:latin typeface="+mj-lt"/>
                <a:ea typeface="Times New Roman"/>
                <a:cs typeface="Calibri"/>
              </a:rPr>
              <a:t> 22ng/L,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Times New Roman"/>
                <a:cs typeface="Calibri"/>
              </a:rPr>
              <a:t>naproxen</a:t>
            </a:r>
            <a:r>
              <a:rPr lang="en-US" sz="2000" dirty="0" smtClean="0">
                <a:latin typeface="+mj-lt"/>
                <a:ea typeface="Times New Roman"/>
                <a:cs typeface="Calibri"/>
              </a:rPr>
              <a:t> 10ng/L,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ea typeface="Times New Roman"/>
                <a:cs typeface="Calibri"/>
              </a:rPr>
              <a:t>theobromine</a:t>
            </a:r>
            <a:r>
              <a:rPr lang="en-US" sz="2000" dirty="0" smtClean="0">
                <a:latin typeface="+mj-lt"/>
                <a:ea typeface="Times New Roman"/>
                <a:cs typeface="Calibri"/>
              </a:rPr>
              <a:t> 23ng/L)</a:t>
            </a:r>
          </a:p>
          <a:p>
            <a:pPr marL="800100" lvl="1" indent="-342900">
              <a:lnSpc>
                <a:spcPct val="115000"/>
              </a:lnSpc>
              <a:buFont typeface="Garamond"/>
              <a:buChar char="-"/>
            </a:pPr>
            <a:r>
              <a:rPr lang="en-US" sz="2000" dirty="0" smtClean="0">
                <a:latin typeface="+mj-lt"/>
                <a:ea typeface="Times New Roman"/>
                <a:cs typeface="Calibri"/>
              </a:rPr>
              <a:t>Treated, pre-chlorination: 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Times New Roman"/>
                <a:cs typeface="Calibri"/>
              </a:rPr>
              <a:t>DACT</a:t>
            </a:r>
            <a:r>
              <a:rPr lang="en-US" sz="2000" dirty="0" smtClean="0">
                <a:latin typeface="+mj-lt"/>
                <a:ea typeface="Times New Roman"/>
                <a:cs typeface="Calibri"/>
              </a:rPr>
              <a:t> 7.6 </a:t>
            </a:r>
            <a:r>
              <a:rPr lang="en-US" sz="2000" dirty="0" err="1" smtClean="0">
                <a:latin typeface="+mj-lt"/>
                <a:ea typeface="Times New Roman"/>
                <a:cs typeface="Calibri"/>
              </a:rPr>
              <a:t>ng</a:t>
            </a:r>
            <a:r>
              <a:rPr lang="en-US" sz="2000" dirty="0" smtClean="0">
                <a:latin typeface="+mj-lt"/>
                <a:ea typeface="Times New Roman"/>
                <a:cs typeface="Calibri"/>
              </a:rPr>
              <a:t>/L,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Times New Roman"/>
                <a:cs typeface="Calibri"/>
              </a:rPr>
              <a:t>naproxen</a:t>
            </a:r>
            <a:r>
              <a:rPr lang="en-US" sz="2000" dirty="0" smtClean="0">
                <a:latin typeface="+mj-lt"/>
                <a:ea typeface="Times New Roman"/>
                <a:cs typeface="Calibri"/>
              </a:rPr>
              <a:t> 12ng/L &amp;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ea typeface="Times New Roman"/>
                <a:cs typeface="Calibri"/>
              </a:rPr>
              <a:t>theobromine</a:t>
            </a:r>
            <a:r>
              <a:rPr lang="en-US" sz="2000" dirty="0" smtClean="0">
                <a:latin typeface="+mj-lt"/>
                <a:ea typeface="Times New Roman"/>
                <a:cs typeface="Calibri"/>
              </a:rPr>
              <a:t> 43 </a:t>
            </a:r>
            <a:r>
              <a:rPr lang="en-US" sz="2000" dirty="0" err="1" smtClean="0">
                <a:latin typeface="+mj-lt"/>
                <a:ea typeface="Times New Roman"/>
                <a:cs typeface="Calibri"/>
              </a:rPr>
              <a:t>ng</a:t>
            </a:r>
            <a:r>
              <a:rPr lang="en-US" sz="2000" dirty="0" smtClean="0">
                <a:latin typeface="+mj-lt"/>
                <a:ea typeface="Times New Roman"/>
                <a:cs typeface="Calibri"/>
              </a:rPr>
              <a:t>/L</a:t>
            </a:r>
          </a:p>
          <a:p>
            <a:pPr marL="800100" lvl="1" indent="-342900">
              <a:lnSpc>
                <a:spcPct val="115000"/>
              </a:lnSpc>
              <a:buFont typeface="Garamond"/>
              <a:buChar char="-"/>
            </a:pPr>
            <a:endParaRPr lang="en-US" sz="2000" dirty="0" smtClean="0">
              <a:latin typeface="+mj-lt"/>
              <a:ea typeface="Times New Roman"/>
              <a:cs typeface="Calibri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Garamond"/>
              <a:buChar char="-"/>
            </a:pPr>
            <a:r>
              <a:rPr lang="en-US" sz="2000" b="1" dirty="0" smtClean="0">
                <a:latin typeface="+mj-lt"/>
                <a:ea typeface="Times New Roman"/>
                <a:cs typeface="Calibri"/>
              </a:rPr>
              <a:t>2012</a:t>
            </a:r>
            <a:r>
              <a:rPr lang="en-US" sz="2000" dirty="0" smtClean="0">
                <a:latin typeface="+mj-lt"/>
                <a:ea typeface="Times New Roman"/>
                <a:cs typeface="Calibri"/>
              </a:rPr>
              <a:t>	Sampled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Times New Roman"/>
                <a:cs typeface="Calibri"/>
              </a:rPr>
              <a:t>reclaimed water &amp; compared to compliance with SDWA</a:t>
            </a:r>
          </a:p>
          <a:p>
            <a:pPr marL="800100" lvl="1" indent="-342900">
              <a:lnSpc>
                <a:spcPct val="115000"/>
              </a:lnSpc>
              <a:buFont typeface="Garamond"/>
              <a:buChar char="-"/>
            </a:pPr>
            <a:r>
              <a:rPr lang="en-US" sz="2000" dirty="0" smtClean="0">
                <a:solidFill>
                  <a:schemeClr val="bg1"/>
                </a:solidFill>
                <a:latin typeface="+mj-lt"/>
                <a:ea typeface="Times New Roman"/>
                <a:cs typeface="Calibri"/>
              </a:rPr>
              <a:t>260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ea typeface="Times New Roman"/>
                <a:cs typeface="Calibri"/>
              </a:rPr>
              <a:t>analytes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Times New Roman"/>
                <a:cs typeface="Calibri"/>
              </a:rPr>
              <a:t> </a:t>
            </a:r>
            <a:r>
              <a:rPr lang="en-US" sz="2000" dirty="0" smtClean="0">
                <a:latin typeface="+mj-lt"/>
                <a:ea typeface="Times New Roman"/>
                <a:cs typeface="Calibri"/>
              </a:rPr>
              <a:t>were tested as required for drinking water,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Times New Roman"/>
                <a:cs typeface="Calibri"/>
              </a:rPr>
              <a:t>10 were detected</a:t>
            </a:r>
            <a:r>
              <a:rPr lang="en-US" sz="2000" dirty="0" smtClean="0">
                <a:latin typeface="+mj-lt"/>
                <a:ea typeface="Times New Roman"/>
                <a:cs typeface="Calibri"/>
              </a:rPr>
              <a:t>, but under MCL</a:t>
            </a:r>
          </a:p>
          <a:p>
            <a:pPr marL="800100" lvl="1" indent="-342900">
              <a:lnSpc>
                <a:spcPct val="115000"/>
              </a:lnSpc>
              <a:buFont typeface="Garamond"/>
              <a:buChar char="-"/>
            </a:pPr>
            <a:endParaRPr lang="en-US" sz="2000" dirty="0" smtClean="0">
              <a:latin typeface="+mj-lt"/>
              <a:ea typeface="Times New Roman"/>
              <a:cs typeface="Calibri"/>
            </a:endParaRPr>
          </a:p>
          <a:p>
            <a:pPr marL="800100" lvl="1" indent="-342900">
              <a:lnSpc>
                <a:spcPct val="115000"/>
              </a:lnSpc>
              <a:buFont typeface="Garamond"/>
              <a:buChar char="-"/>
            </a:pPr>
            <a:r>
              <a:rPr lang="en-US" sz="2000" dirty="0" err="1" smtClean="0">
                <a:latin typeface="+mj-lt"/>
                <a:ea typeface="Times New Roman"/>
                <a:cs typeface="Calibri"/>
              </a:rPr>
              <a:t>Aldicarb</a:t>
            </a:r>
            <a:r>
              <a:rPr lang="en-US" sz="2000" dirty="0" smtClean="0">
                <a:latin typeface="+mj-lt"/>
                <a:ea typeface="Times New Roman"/>
                <a:cs typeface="Calibri"/>
              </a:rPr>
              <a:t> </a:t>
            </a:r>
            <a:r>
              <a:rPr lang="en-US" sz="2000" dirty="0" err="1" smtClean="0">
                <a:latin typeface="+mj-lt"/>
                <a:ea typeface="Times New Roman"/>
                <a:cs typeface="Calibri"/>
              </a:rPr>
              <a:t>sulfone</a:t>
            </a:r>
            <a:r>
              <a:rPr lang="en-US" sz="2000" dirty="0" smtClean="0">
                <a:latin typeface="+mj-lt"/>
                <a:ea typeface="Times New Roman"/>
                <a:cs typeface="Calibri"/>
              </a:rPr>
              <a:t>, arsenic, barium, chromium, </a:t>
            </a:r>
            <a:r>
              <a:rPr lang="en-US" sz="2000" dirty="0" err="1" smtClean="0">
                <a:latin typeface="+mj-lt"/>
                <a:ea typeface="Times New Roman"/>
                <a:cs typeface="Calibri"/>
              </a:rPr>
              <a:t>diquat</a:t>
            </a:r>
            <a:r>
              <a:rPr lang="en-US" sz="2000" dirty="0" smtClean="0">
                <a:latin typeface="+mj-lt"/>
                <a:ea typeface="Times New Roman"/>
                <a:cs typeface="Calibri"/>
              </a:rPr>
              <a:t>, </a:t>
            </a:r>
            <a:r>
              <a:rPr lang="en-US" sz="2000" dirty="0" err="1" smtClean="0">
                <a:latin typeface="+mj-lt"/>
                <a:ea typeface="Times New Roman"/>
                <a:cs typeface="Calibri"/>
              </a:rPr>
              <a:t>flouride</a:t>
            </a:r>
            <a:endParaRPr lang="en-US" sz="2000" dirty="0" smtClean="0">
              <a:latin typeface="+mj-lt"/>
              <a:ea typeface="Times New Roman"/>
              <a:cs typeface="Calibri"/>
            </a:endParaRPr>
          </a:p>
          <a:p>
            <a:pPr marL="800100" lvl="1" indent="-342900">
              <a:lnSpc>
                <a:spcPct val="115000"/>
              </a:lnSpc>
              <a:buFont typeface="Garamond"/>
              <a:buChar char="-"/>
            </a:pPr>
            <a:r>
              <a:rPr lang="en-US" sz="2000" dirty="0" smtClean="0">
                <a:latin typeface="+mj-lt"/>
                <a:ea typeface="Times New Roman"/>
                <a:cs typeface="Calibri"/>
              </a:rPr>
              <a:t>Nitrate, sodium, sulfate, gross alpha</a:t>
            </a:r>
            <a:endParaRPr lang="en-US" sz="2000" dirty="0">
              <a:latin typeface="+mj-lt"/>
              <a:ea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8407" y="457200"/>
            <a:ext cx="6156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Previous CEC Sampling Summary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15" descr="S:\Utilities\Admin\1 ADMINISTRATION\Utility Photos\Historical\Video photos from NAU Archives\Babbitt Brother &amp; Herman family stores 1915.jpg"/>
          <p:cNvPicPr>
            <a:picLocks noChangeAspect="1" noChangeArrowheads="1"/>
          </p:cNvPicPr>
          <p:nvPr/>
        </p:nvPicPr>
        <p:blipFill>
          <a:blip r:embed="rId2" cstate="print"/>
          <a:srcRect t="10880"/>
          <a:stretch>
            <a:fillRect/>
          </a:stretch>
        </p:blipFill>
        <p:spPr bwMode="auto">
          <a:xfrm>
            <a:off x="-1" y="4495800"/>
            <a:ext cx="458283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Box 16"/>
          <p:cNvSpPr txBox="1">
            <a:spLocks noChangeArrowheads="1"/>
          </p:cNvSpPr>
          <p:nvPr/>
        </p:nvSpPr>
        <p:spPr bwMode="auto">
          <a:xfrm>
            <a:off x="0" y="4648200"/>
            <a:ext cx="23653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Babbitt Brothers downtown 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Flagstaff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5237" y="457200"/>
            <a:ext cx="3562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INTERIM REPORT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July 16, 2013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1600200"/>
            <a:ext cx="79003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Framework:  CECs into 3 categories – </a:t>
            </a:r>
            <a:r>
              <a:rPr lang="en-US" dirty="0" smtClean="0">
                <a:solidFill>
                  <a:schemeClr val="bg1"/>
                </a:solidFill>
              </a:rPr>
              <a:t>pharmaceuticals, endocrine disrupters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and antibiotic resistance genes and associated bacteria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Prioritize most critical to issues addressing the concerns raised by the use of </a:t>
            </a:r>
          </a:p>
          <a:p>
            <a:r>
              <a:rPr lang="en-US" dirty="0" smtClean="0"/>
              <a:t>	reclaimed water by the City:  </a:t>
            </a:r>
            <a:r>
              <a:rPr lang="en-US" dirty="0" smtClean="0">
                <a:solidFill>
                  <a:schemeClr val="bg1"/>
                </a:solidFill>
              </a:rPr>
              <a:t>human health impacts  as opposed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to animal, aquatic or environmental impacts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625237" y="457200"/>
            <a:ext cx="3562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INTERIM REPORT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July 16, 2013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1600200"/>
            <a:ext cx="840537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dirty="0" smtClean="0">
                <a:solidFill>
                  <a:schemeClr val="bg1"/>
                </a:solidFill>
              </a:rPr>
              <a:t>Findings/Advice – Drinking water</a:t>
            </a:r>
            <a:r>
              <a:rPr lang="en-US" dirty="0" smtClean="0"/>
              <a:t>:  USEPA’s Contaminant Candidate Lists  (CCL)</a:t>
            </a:r>
          </a:p>
          <a:p>
            <a:r>
              <a:rPr lang="en-US" dirty="0" smtClean="0"/>
              <a:t>	may warrant future regulation.  Antibiotic Resistance Genes are not on </a:t>
            </a:r>
          </a:p>
          <a:p>
            <a:r>
              <a:rPr lang="en-US" dirty="0" smtClean="0"/>
              <a:t>	The CCL3 list, but 9 hormones &amp; 1 antibiotic is on list.  No documented</a:t>
            </a:r>
          </a:p>
          <a:p>
            <a:r>
              <a:rPr lang="en-US" dirty="0" smtClean="0"/>
              <a:t>	 study exists from around the world on human health impacts of the 10</a:t>
            </a:r>
          </a:p>
          <a:p>
            <a:r>
              <a:rPr lang="en-US" dirty="0" smtClean="0"/>
              <a:t>.  </a:t>
            </a:r>
          </a:p>
          <a:p>
            <a:r>
              <a:rPr lang="en-US" dirty="0" smtClean="0"/>
              <a:t>		</a:t>
            </a:r>
            <a:r>
              <a:rPr lang="en-US" dirty="0" smtClean="0">
                <a:solidFill>
                  <a:schemeClr val="bg1"/>
                </a:solidFill>
              </a:rPr>
              <a:t>Monitoring of any CECs on the CCL3, beyond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	unregulated contaminant monitoring rule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	(UCMR) in Flagstaff’s drinking water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	at this time is unnecessary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4" descr="Flagstaff_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57676"/>
            <a:ext cx="2971800" cy="260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1177</TotalTime>
  <Words>774</Words>
  <Application>Microsoft Office PowerPoint</Application>
  <PresentationFormat>On-screen Show (4:3)</PresentationFormat>
  <Paragraphs>202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Paper</vt:lpstr>
      <vt:lpstr>City of Flagstaff City Manager’s Compounds of Emerging Concern Advisory Panel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Eileen Hamlin</dc:creator>
  <cp:lastModifiedBy>Chuck Graf</cp:lastModifiedBy>
  <cp:revision>138</cp:revision>
  <dcterms:created xsi:type="dcterms:W3CDTF">2013-09-10T19:44:47Z</dcterms:created>
  <dcterms:modified xsi:type="dcterms:W3CDTF">2013-09-27T19:53:16Z</dcterms:modified>
</cp:coreProperties>
</file>