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8C"/>
    <a:srgbClr val="C0122A"/>
    <a:srgbClr val="562418"/>
    <a:srgbClr val="6D9540"/>
    <a:srgbClr val="622D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53F3F-BEE6-4995-AAB2-7951FDBBDDFE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8DF84-AB3A-4C92-91F7-64B04DE7D3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C9703-02F5-429C-84B3-13EC73D0573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AD133-4122-4663-BD8A-1566CF3D0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ED64DE-B34C-4D2B-8FF5-197AFDE9817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84FD3-8AA5-45B1-8D8D-C9E3AF75F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0FCB6-6D1E-48FA-851A-473732278A61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35D5D3-FB11-4430-9234-FE2B506953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422E68-126B-46DF-B635-3BB2A94CA07B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C44A93-69BB-4EA2-BA40-811B8AFE9B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916C13-3F43-49D9-A30C-EE8E993CE8DA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5F00A-54E6-4F2A-9478-A792240BE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5F9F9E-248E-41CB-A924-08C482684C92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FBF06E-34B0-4FAE-BAA3-DC981BC5F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2AA6C-F8E9-4F43-9F82-441219940B06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FAC81-8821-4809-9CD4-69B18770B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886C1B-DD8E-4915-A243-BCEF846E82E0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A2D82-F227-4D5D-889F-075958340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1F320B-4331-49AC-88F3-05424D1A8930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56F699-5BF9-4EFD-ADD9-59AE83A8C5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CC415C-1EA5-40FE-B823-C39C80DC1AF0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45A282-B506-4AA3-AF57-FCF0959224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ACD22C7-C857-44CB-BD27-35730F2F6561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1330E8-FF09-4752-9E48-5E5E62C207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3678062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Century Gothic" pitchFamily="34" charset="0"/>
              </a:rPr>
              <a:t>Advisory Panel on Emerging Contaminants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451499" y="908094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Century Gothic" pitchFamily="34" charset="0"/>
              </a:rPr>
              <a:t>Unregulated Chemical Contaminants</a:t>
            </a:r>
          </a:p>
          <a:p>
            <a:pPr eaLnBrk="1" hangingPunct="1"/>
            <a:r>
              <a:rPr lang="en-US" dirty="0" smtClean="0">
                <a:latin typeface="Century Gothic" pitchFamily="34" charset="0"/>
              </a:rPr>
              <a:t>APEC Update – September 27,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Century Gothic" pitchFamily="34" charset="0"/>
              </a:rPr>
              <a:t>Unregulated Chemical Contaminants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502920" y="1194115"/>
            <a:ext cx="8183880" cy="286042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Century Gothic" pitchFamily="34" charset="0"/>
              </a:rPr>
              <a:t>Committee met on July 27, 2013 to finalize outline for White Paper</a:t>
            </a:r>
          </a:p>
          <a:p>
            <a:pPr marL="0" indent="0" eaLnBrk="1" hangingPunct="1">
              <a:buNone/>
            </a:pPr>
            <a:endParaRPr lang="en-US" dirty="0" smtClean="0">
              <a:latin typeface="Century Gothic" pitchFamily="34" charset="0"/>
            </a:endParaRPr>
          </a:p>
          <a:p>
            <a:pPr eaLnBrk="1" hangingPunct="1"/>
            <a:r>
              <a:rPr lang="en-US" dirty="0" smtClean="0">
                <a:latin typeface="Century Gothic" pitchFamily="34" charset="0"/>
              </a:rPr>
              <a:t>Section assignments made</a:t>
            </a:r>
          </a:p>
          <a:p>
            <a:pPr lvl="1"/>
            <a:endParaRPr lang="en-US" dirty="0" smtClean="0">
              <a:latin typeface="Century Gothic" pitchFamily="34" charset="0"/>
            </a:endParaRPr>
          </a:p>
          <a:p>
            <a:pPr lvl="1"/>
            <a:endParaRPr lang="en-US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Gothic" pitchFamily="34" charset="0"/>
              </a:rPr>
              <a:t>Unregulated Chemical Contaminants</a:t>
            </a:r>
            <a:endParaRPr lang="en-US" dirty="0" smtClean="0">
              <a:latin typeface="Century Gothic" pitchFamily="34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962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>
                <a:latin typeface="Century Gothic" pitchFamily="34" charset="0"/>
              </a:rPr>
              <a:t>Section One.  Introduction</a:t>
            </a:r>
          </a:p>
          <a:p>
            <a:pPr marL="0" indent="0" eaLnBrk="1" hangingPunct="1">
              <a:buNone/>
            </a:pPr>
            <a:endParaRPr lang="en-US" dirty="0" smtClean="0">
              <a:latin typeface="Century Gothic" pitchFamily="34" charset="0"/>
            </a:endParaRPr>
          </a:p>
          <a:p>
            <a:pPr lvl="1">
              <a:lnSpc>
                <a:spcPct val="200000"/>
              </a:lnSpc>
            </a:pPr>
            <a:r>
              <a:rPr lang="en-US" dirty="0" smtClean="0">
                <a:latin typeface="Century Gothic" pitchFamily="34" charset="0"/>
              </a:rPr>
              <a:t>1.1 Background of the APEC (Chemical)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latin typeface="Century Gothic" pitchFamily="34" charset="0"/>
              </a:rPr>
              <a:t>1.2  Sources of Water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latin typeface="Century Gothic" pitchFamily="34" charset="0"/>
              </a:rPr>
              <a:t>1.3 Water Use throughout State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latin typeface="Century Gothic" pitchFamily="34" charset="0"/>
              </a:rPr>
              <a:t>1.4  Description of Urban Water Cycle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latin typeface="Century Gothic" pitchFamily="34" charset="0"/>
              </a:rPr>
              <a:t>1.5 Exposure Pathways </a:t>
            </a:r>
            <a:r>
              <a:rPr lang="en-US" sz="1600" dirty="0" smtClean="0">
                <a:latin typeface="Century Gothic" pitchFamily="34" charset="0"/>
              </a:rPr>
              <a:t>(drinking water, irrigation, etc.)</a:t>
            </a:r>
          </a:p>
          <a:p>
            <a:pPr lvl="1"/>
            <a:endParaRPr lang="en-US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Gothic" pitchFamily="34" charset="0"/>
              </a:rPr>
              <a:t>Unregulated Chemical Contaminants</a:t>
            </a:r>
            <a:endParaRPr lang="en-US" dirty="0" smtClean="0">
              <a:latin typeface="Century Gothic" pitchFamily="34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09314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b="1" dirty="0" smtClean="0">
                <a:latin typeface="Century Gothic" pitchFamily="34" charset="0"/>
              </a:rPr>
              <a:t>Section Two. Unregulated Chemical Contaminants Found in Arizona Waters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latin typeface="Century Gothic" pitchFamily="34" charset="0"/>
              </a:rPr>
              <a:t>2.1  The List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latin typeface="Century Gothic" pitchFamily="34" charset="0"/>
              </a:rPr>
              <a:t>2.2 Defining Emerging Contaminants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latin typeface="Century Gothic" pitchFamily="34" charset="0"/>
              </a:rPr>
              <a:t>2.3 Where are they found in AZ?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latin typeface="Century Gothic" pitchFamily="34" charset="0"/>
              </a:rPr>
              <a:t>2.4 Toxicity</a:t>
            </a:r>
          </a:p>
          <a:p>
            <a:pPr lvl="1">
              <a:lnSpc>
                <a:spcPct val="210000"/>
              </a:lnSpc>
            </a:pPr>
            <a:r>
              <a:rPr lang="en-US" dirty="0" smtClean="0">
                <a:latin typeface="Century Gothic" pitchFamily="34" charset="0"/>
              </a:rPr>
              <a:t>2.5 Associated Compounds and Other Compounds of Interest</a:t>
            </a:r>
          </a:p>
          <a:p>
            <a:pPr lvl="1">
              <a:lnSpc>
                <a:spcPct val="210000"/>
              </a:lnSpc>
            </a:pPr>
            <a:r>
              <a:rPr lang="en-US" dirty="0" smtClean="0">
                <a:latin typeface="Century Gothic" pitchFamily="34" charset="0"/>
              </a:rPr>
              <a:t>2.6 Current Research</a:t>
            </a:r>
          </a:p>
          <a:p>
            <a:pPr lvl="1">
              <a:lnSpc>
                <a:spcPct val="200000"/>
              </a:lnSpc>
            </a:pPr>
            <a:endParaRPr lang="en-US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Gothic" pitchFamily="34" charset="0"/>
              </a:rPr>
              <a:t>Unregulated Chemical Contaminants</a:t>
            </a:r>
            <a:endParaRPr lang="en-US" dirty="0" smtClean="0">
              <a:latin typeface="Century Gothic" pitchFamily="34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entury Gothic" pitchFamily="34" charset="0"/>
              </a:rPr>
              <a:t>List of Potential Contaminants for Study</a:t>
            </a:r>
          </a:p>
          <a:p>
            <a:pPr eaLnBrk="1" hangingPunct="1"/>
            <a:endParaRPr lang="en-US" dirty="0" smtClean="0">
              <a:latin typeface="Century Gothic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319366"/>
              </p:ext>
            </p:extLst>
          </p:nvPr>
        </p:nvGraphicFramePr>
        <p:xfrm>
          <a:off x="1038689" y="1315611"/>
          <a:ext cx="2157274" cy="3919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7274"/>
              </a:tblGrid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Estrone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Bisphenol</a:t>
                      </a:r>
                      <a:r>
                        <a:rPr lang="en-US" sz="1000" dirty="0">
                          <a:effectLst/>
                        </a:rPr>
                        <a:t> 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EE2 (17a </a:t>
                      </a:r>
                      <a:r>
                        <a:rPr lang="en-US" sz="1000" dirty="0" err="1">
                          <a:effectLst/>
                        </a:rPr>
                        <a:t>ethynylestradiol</a:t>
                      </a:r>
                      <a:r>
                        <a:rPr lang="en-US" sz="10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4-Octylphenol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4-Nonylphenol 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Ibuprofen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Triclosan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Sucralose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PFOS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PFOA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Iopromide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Atrazine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TCEP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Benzotriazole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TCPP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Sulfamethoxazole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Carbamazepine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Fluoxetine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Tonalide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94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DEET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15052" y="1482571"/>
            <a:ext cx="41725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list is currently being utilized by the Arizona Laboratory on Emerging Contaminants.</a:t>
            </a:r>
          </a:p>
          <a:p>
            <a:endParaRPr lang="en-US" dirty="0" smtClean="0"/>
          </a:p>
          <a:p>
            <a:r>
              <a:rPr lang="en-US" dirty="0" smtClean="0"/>
              <a:t>- List was generated based on screening criteria that was referenced in the report “Development of indicators and surrogates for chemical </a:t>
            </a:r>
            <a:r>
              <a:rPr lang="en-US" dirty="0"/>
              <a:t>c</a:t>
            </a:r>
            <a:r>
              <a:rPr lang="en-US" dirty="0" smtClean="0"/>
              <a:t>ontaminant </a:t>
            </a:r>
            <a:r>
              <a:rPr lang="en-US" dirty="0"/>
              <a:t>r</a:t>
            </a:r>
            <a:r>
              <a:rPr lang="en-US" dirty="0" smtClean="0"/>
              <a:t>emoval during wastewater treatment and reclamation” (WRF 03-014)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Gothic" pitchFamily="34" charset="0"/>
              </a:rPr>
              <a:t>Unregulated Chemical Contaminants</a:t>
            </a:r>
            <a:endParaRPr lang="en-US" dirty="0" smtClean="0">
              <a:latin typeface="Century Gothic" pitchFamily="34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entury Gothic" pitchFamily="34" charset="0"/>
              </a:rPr>
              <a:t>List of Potential Contaminants for </a:t>
            </a:r>
            <a:r>
              <a:rPr lang="en-US" dirty="0" smtClean="0">
                <a:latin typeface="Century Gothic" pitchFamily="34" charset="0"/>
              </a:rPr>
              <a:t>Study</a:t>
            </a:r>
          </a:p>
          <a:p>
            <a:pPr marL="0" indent="0">
              <a:buNone/>
            </a:pPr>
            <a:endParaRPr lang="en-US" dirty="0">
              <a:latin typeface="Century Gothic" pitchFamily="34" charset="0"/>
            </a:endParaRPr>
          </a:p>
          <a:p>
            <a:pPr lvl="1"/>
            <a:r>
              <a:rPr lang="en-US" dirty="0" smtClean="0">
                <a:latin typeface="Century Gothic" pitchFamily="34" charset="0"/>
              </a:rPr>
              <a:t>Additional Contaminants of Possible Interest</a:t>
            </a:r>
          </a:p>
          <a:p>
            <a:pPr lvl="2"/>
            <a:r>
              <a:rPr lang="en-US" dirty="0" smtClean="0">
                <a:latin typeface="Century Gothic" pitchFamily="34" charset="0"/>
              </a:rPr>
              <a:t>Perchlorate</a:t>
            </a:r>
          </a:p>
          <a:p>
            <a:pPr lvl="2"/>
            <a:r>
              <a:rPr lang="en-US" dirty="0" smtClean="0">
                <a:latin typeface="Century Gothic" pitchFamily="34" charset="0"/>
              </a:rPr>
              <a:t>1,4-Dioxane</a:t>
            </a:r>
          </a:p>
          <a:p>
            <a:pPr lvl="2"/>
            <a:r>
              <a:rPr lang="en-US" dirty="0" smtClean="0">
                <a:latin typeface="Century Gothic" pitchFamily="34" charset="0"/>
              </a:rPr>
              <a:t>Hexavalent Chromium</a:t>
            </a:r>
          </a:p>
          <a:p>
            <a:pPr lvl="2"/>
            <a:r>
              <a:rPr lang="en-US" dirty="0" smtClean="0">
                <a:latin typeface="Century Gothic" pitchFamily="34" charset="0"/>
              </a:rPr>
              <a:t>1,2,3 – </a:t>
            </a:r>
            <a:r>
              <a:rPr lang="en-US" dirty="0" err="1" smtClean="0">
                <a:latin typeface="Century Gothic" pitchFamily="34" charset="0"/>
              </a:rPr>
              <a:t>Trichloropropane</a:t>
            </a:r>
            <a:r>
              <a:rPr lang="en-US" dirty="0" smtClean="0">
                <a:latin typeface="Century Gothic" pitchFamily="34" charset="0"/>
              </a:rPr>
              <a:t> (TCP)</a:t>
            </a:r>
          </a:p>
          <a:p>
            <a:pPr lvl="2"/>
            <a:r>
              <a:rPr lang="en-US" dirty="0" smtClean="0">
                <a:latin typeface="Century Gothic" pitchFamily="34" charset="0"/>
              </a:rPr>
              <a:t>N-</a:t>
            </a:r>
            <a:r>
              <a:rPr lang="en-US" dirty="0" err="1" smtClean="0">
                <a:latin typeface="Century Gothic" pitchFamily="34" charset="0"/>
              </a:rPr>
              <a:t>Nitroso</a:t>
            </a:r>
            <a:r>
              <a:rPr lang="en-US" dirty="0" smtClean="0">
                <a:latin typeface="Century Gothic" pitchFamily="34" charset="0"/>
              </a:rPr>
              <a:t>-</a:t>
            </a:r>
            <a:r>
              <a:rPr lang="en-US" dirty="0" err="1" smtClean="0">
                <a:latin typeface="Century Gothic" pitchFamily="34" charset="0"/>
              </a:rPr>
              <a:t>dimethylamine</a:t>
            </a:r>
            <a:r>
              <a:rPr lang="en-US" dirty="0" smtClean="0">
                <a:latin typeface="Century Gothic" pitchFamily="34" charset="0"/>
              </a:rPr>
              <a:t> (NDMA)</a:t>
            </a:r>
          </a:p>
          <a:p>
            <a:pPr lvl="2"/>
            <a:r>
              <a:rPr lang="en-US" dirty="0" smtClean="0">
                <a:latin typeface="Century Gothic" pitchFamily="34" charset="0"/>
              </a:rPr>
              <a:t>Others????</a:t>
            </a:r>
          </a:p>
        </p:txBody>
      </p:sp>
    </p:spTree>
    <p:extLst>
      <p:ext uri="{BB962C8B-B14F-4D97-AF65-F5344CB8AC3E}">
        <p14:creationId xmlns:p14="http://schemas.microsoft.com/office/powerpoint/2010/main" val="25139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Gothic" pitchFamily="34" charset="0"/>
              </a:rPr>
              <a:t>Unregulated Chemical Contaminants</a:t>
            </a:r>
            <a:endParaRPr lang="en-US" dirty="0" smtClean="0">
              <a:latin typeface="Century Gothic" pitchFamily="34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5846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>
                <a:latin typeface="Century Gothic" pitchFamily="34" charset="0"/>
              </a:rPr>
              <a:t>Section Three. Information &amp; Recommendations for Utilities</a:t>
            </a:r>
          </a:p>
          <a:p>
            <a:pPr marL="0" indent="0" eaLnBrk="1" hangingPunct="1">
              <a:buNone/>
            </a:pPr>
            <a:endParaRPr lang="en-US" dirty="0" smtClean="0">
              <a:latin typeface="Century Gothic" pitchFamily="34" charset="0"/>
            </a:endParaRPr>
          </a:p>
          <a:p>
            <a:pPr lvl="1">
              <a:lnSpc>
                <a:spcPct val="200000"/>
              </a:lnSpc>
            </a:pPr>
            <a:r>
              <a:rPr lang="en-US" sz="2600" dirty="0" smtClean="0">
                <a:latin typeface="Century Gothic" pitchFamily="34" charset="0"/>
              </a:rPr>
              <a:t>3.1 Utility Efforts in Research</a:t>
            </a:r>
          </a:p>
          <a:p>
            <a:pPr lvl="1">
              <a:lnSpc>
                <a:spcPct val="200000"/>
              </a:lnSpc>
            </a:pPr>
            <a:r>
              <a:rPr lang="en-US" sz="2600" dirty="0" smtClean="0">
                <a:latin typeface="Century Gothic" pitchFamily="34" charset="0"/>
              </a:rPr>
              <a:t>3.2 Current Treatment Technologies</a:t>
            </a:r>
          </a:p>
          <a:p>
            <a:pPr lvl="2">
              <a:lnSpc>
                <a:spcPct val="200000"/>
              </a:lnSpc>
            </a:pPr>
            <a:r>
              <a:rPr lang="en-US" sz="2600" dirty="0" smtClean="0">
                <a:latin typeface="Century Gothic" pitchFamily="34" charset="0"/>
              </a:rPr>
              <a:t>3.2.1 Advanced Treatment Utilities</a:t>
            </a:r>
          </a:p>
          <a:p>
            <a:pPr lvl="1">
              <a:lnSpc>
                <a:spcPct val="200000"/>
              </a:lnSpc>
            </a:pPr>
            <a:r>
              <a:rPr lang="en-US" sz="2600" dirty="0" smtClean="0">
                <a:latin typeface="Century Gothic" pitchFamily="34" charset="0"/>
              </a:rPr>
              <a:t>3.3 Sampling &amp; Analysis</a:t>
            </a:r>
          </a:p>
          <a:p>
            <a:pPr lvl="1">
              <a:lnSpc>
                <a:spcPct val="200000"/>
              </a:lnSpc>
            </a:pPr>
            <a:r>
              <a:rPr lang="en-US" sz="2600" dirty="0" smtClean="0">
                <a:latin typeface="Century Gothic" pitchFamily="34" charset="0"/>
              </a:rPr>
              <a:t>3.4 Laboratories</a:t>
            </a:r>
          </a:p>
          <a:p>
            <a:pPr marL="347472" lvl="1" indent="0">
              <a:buNone/>
            </a:pPr>
            <a:endParaRPr lang="en-US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Gothic" pitchFamily="34" charset="0"/>
              </a:rPr>
              <a:t>Unregulated Chemical Contaminants</a:t>
            </a:r>
            <a:endParaRPr lang="en-US" dirty="0" smtClean="0">
              <a:latin typeface="Century Gothic" pitchFamily="34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502920" y="530351"/>
            <a:ext cx="8183880" cy="477849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>
                <a:latin typeface="Century Gothic" pitchFamily="34" charset="0"/>
              </a:rPr>
              <a:t>Section Four. Information &amp; Recommendations for the Public</a:t>
            </a:r>
          </a:p>
          <a:p>
            <a:pPr lvl="1">
              <a:lnSpc>
                <a:spcPct val="200000"/>
              </a:lnSpc>
            </a:pPr>
            <a:r>
              <a:rPr lang="en-US" sz="2600" dirty="0" smtClean="0">
                <a:latin typeface="Century Gothic" pitchFamily="34" charset="0"/>
              </a:rPr>
              <a:t>4.1 </a:t>
            </a:r>
            <a:r>
              <a:rPr lang="en-US" sz="2600" dirty="0">
                <a:latin typeface="Century Gothic" pitchFamily="34" charset="0"/>
              </a:rPr>
              <a:t>Quality over Quantity </a:t>
            </a:r>
            <a:r>
              <a:rPr lang="en-US" sz="2600" dirty="0" smtClean="0">
                <a:latin typeface="Century Gothic" pitchFamily="34" charset="0"/>
              </a:rPr>
              <a:t>– Making Better Choices at Home and at Work</a:t>
            </a:r>
          </a:p>
          <a:p>
            <a:pPr lvl="1">
              <a:lnSpc>
                <a:spcPct val="200000"/>
              </a:lnSpc>
            </a:pPr>
            <a:r>
              <a:rPr lang="en-US" sz="2600" dirty="0" smtClean="0">
                <a:latin typeface="Century Gothic" pitchFamily="34" charset="0"/>
              </a:rPr>
              <a:t>4.2 Point of Use Devices</a:t>
            </a:r>
          </a:p>
          <a:p>
            <a:pPr lvl="1">
              <a:lnSpc>
                <a:spcPct val="200000"/>
              </a:lnSpc>
            </a:pPr>
            <a:r>
              <a:rPr lang="en-US" sz="2600" dirty="0" smtClean="0">
                <a:latin typeface="Century Gothic" pitchFamily="34" charset="0"/>
              </a:rPr>
              <a:t>4.3 Take Back Programs</a:t>
            </a:r>
          </a:p>
          <a:p>
            <a:pPr>
              <a:lnSpc>
                <a:spcPct val="200000"/>
              </a:lnSpc>
            </a:pPr>
            <a:r>
              <a:rPr lang="en-US" sz="3000" b="1" dirty="0" smtClean="0">
                <a:latin typeface="Century Gothic" pitchFamily="34" charset="0"/>
              </a:rPr>
              <a:t>Section Five. Summary/Discussion</a:t>
            </a:r>
          </a:p>
          <a:p>
            <a:pPr marL="347472" lvl="1" indent="0">
              <a:buNone/>
            </a:pPr>
            <a:endParaRPr lang="en-US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Gothic" pitchFamily="34" charset="0"/>
              </a:rPr>
              <a:t>Unregulated Chemical Contaminants</a:t>
            </a:r>
            <a:endParaRPr lang="en-US" dirty="0" smtClean="0">
              <a:latin typeface="Century Gothic" pitchFamily="34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Century Gothic" pitchFamily="34" charset="0"/>
              </a:rPr>
              <a:t>Next Steps…</a:t>
            </a:r>
          </a:p>
          <a:p>
            <a:pPr eaLnBrk="1" hangingPunct="1"/>
            <a:endParaRPr lang="en-US" dirty="0">
              <a:latin typeface="Century Gothic" pitchFamily="34" charset="0"/>
            </a:endParaRPr>
          </a:p>
          <a:p>
            <a:pPr lvl="1"/>
            <a:r>
              <a:rPr lang="en-US" dirty="0" smtClean="0">
                <a:latin typeface="Century Gothic" pitchFamily="34" charset="0"/>
              </a:rPr>
              <a:t>Committee is preparing drafts of each section of the white paper.</a:t>
            </a:r>
          </a:p>
          <a:p>
            <a:pPr marL="347472" lvl="1" indent="0">
              <a:buNone/>
            </a:pPr>
            <a:endParaRPr lang="en-US" dirty="0" smtClean="0">
              <a:latin typeface="Century Gothic" pitchFamily="34" charset="0"/>
            </a:endParaRPr>
          </a:p>
          <a:p>
            <a:pPr lvl="1"/>
            <a:r>
              <a:rPr lang="en-US" dirty="0" smtClean="0">
                <a:latin typeface="Century Gothic" pitchFamily="34" charset="0"/>
              </a:rPr>
              <a:t>Final Draft for Review by November 30, 2013</a:t>
            </a:r>
          </a:p>
          <a:p>
            <a:pPr marL="347472" lvl="1" indent="0">
              <a:buNone/>
            </a:pPr>
            <a:endParaRPr lang="en-US" dirty="0">
              <a:latin typeface="Century Gothic" pitchFamily="34" charset="0"/>
            </a:endParaRPr>
          </a:p>
          <a:p>
            <a:pPr lvl="1"/>
            <a:r>
              <a:rPr lang="en-US" dirty="0" smtClean="0">
                <a:latin typeface="Century Gothic" pitchFamily="34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5139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726</TotalTime>
  <Words>325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Advisory Panel on Emerging Contaminants</vt:lpstr>
      <vt:lpstr>Unregulated Chemical Contaminants</vt:lpstr>
      <vt:lpstr>Unregulated Chemical Contaminants</vt:lpstr>
      <vt:lpstr>Unregulated Chemical Contaminants</vt:lpstr>
      <vt:lpstr>Unregulated Chemical Contaminants</vt:lpstr>
      <vt:lpstr>Unregulated Chemical Contaminants</vt:lpstr>
      <vt:lpstr>Unregulated Chemical Contaminants</vt:lpstr>
      <vt:lpstr>Unregulated Chemical Contaminants</vt:lpstr>
      <vt:lpstr>Unregulated Chemical Contaminants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 Panel on Emerging Contaminants</dc:title>
  <dc:creator>John Kmiec</dc:creator>
  <cp:lastModifiedBy>Chuck Graf</cp:lastModifiedBy>
  <cp:revision>23</cp:revision>
  <dcterms:created xsi:type="dcterms:W3CDTF">2013-03-26T16:19:01Z</dcterms:created>
  <dcterms:modified xsi:type="dcterms:W3CDTF">2013-09-27T19:54:18Z</dcterms:modified>
</cp:coreProperties>
</file>